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94"/>
  </p:notesMasterIdLst>
  <p:sldIdLst>
    <p:sldId id="507" r:id="rId3"/>
    <p:sldId id="508" r:id="rId4"/>
    <p:sldId id="257" r:id="rId5"/>
    <p:sldId id="456" r:id="rId6"/>
    <p:sldId id="458" r:id="rId7"/>
    <p:sldId id="459" r:id="rId8"/>
    <p:sldId id="461" r:id="rId9"/>
    <p:sldId id="462" r:id="rId10"/>
    <p:sldId id="460" r:id="rId11"/>
    <p:sldId id="465" r:id="rId12"/>
    <p:sldId id="463" r:id="rId13"/>
    <p:sldId id="464" r:id="rId14"/>
    <p:sldId id="501" r:id="rId15"/>
    <p:sldId id="534" r:id="rId16"/>
    <p:sldId id="466" r:id="rId17"/>
    <p:sldId id="453" r:id="rId18"/>
    <p:sldId id="325" r:id="rId19"/>
    <p:sldId id="326" r:id="rId20"/>
    <p:sldId id="328" r:id="rId21"/>
    <p:sldId id="327" r:id="rId22"/>
    <p:sldId id="329" r:id="rId23"/>
    <p:sldId id="487" r:id="rId24"/>
    <p:sldId id="515" r:id="rId25"/>
    <p:sldId id="516" r:id="rId26"/>
    <p:sldId id="517" r:id="rId27"/>
    <p:sldId id="518" r:id="rId28"/>
    <p:sldId id="519" r:id="rId29"/>
    <p:sldId id="520" r:id="rId30"/>
    <p:sldId id="454" r:id="rId31"/>
    <p:sldId id="484" r:id="rId32"/>
    <p:sldId id="485" r:id="rId33"/>
    <p:sldId id="523" r:id="rId34"/>
    <p:sldId id="361" r:id="rId35"/>
    <p:sldId id="522" r:id="rId36"/>
    <p:sldId id="357" r:id="rId37"/>
    <p:sldId id="521" r:id="rId38"/>
    <p:sldId id="524" r:id="rId39"/>
    <p:sldId id="526" r:id="rId40"/>
    <p:sldId id="535" r:id="rId41"/>
    <p:sldId id="502" r:id="rId42"/>
    <p:sldId id="550" r:id="rId43"/>
    <p:sldId id="536" r:id="rId44"/>
    <p:sldId id="529" r:id="rId45"/>
    <p:sldId id="457" r:id="rId46"/>
    <p:sldId id="362" r:id="rId47"/>
    <p:sldId id="364" r:id="rId48"/>
    <p:sldId id="363" r:id="rId49"/>
    <p:sldId id="365" r:id="rId50"/>
    <p:sldId id="367" r:id="rId51"/>
    <p:sldId id="530" r:id="rId52"/>
    <p:sldId id="549" r:id="rId53"/>
    <p:sldId id="271" r:id="rId54"/>
    <p:sldId id="269" r:id="rId55"/>
    <p:sldId id="551" r:id="rId56"/>
    <p:sldId id="552" r:id="rId57"/>
    <p:sldId id="553" r:id="rId58"/>
    <p:sldId id="554" r:id="rId59"/>
    <p:sldId id="555" r:id="rId60"/>
    <p:sldId id="556" r:id="rId61"/>
    <p:sldId id="557" r:id="rId62"/>
    <p:sldId id="558" r:id="rId63"/>
    <p:sldId id="559" r:id="rId64"/>
    <p:sldId id="560" r:id="rId65"/>
    <p:sldId id="561" r:id="rId66"/>
    <p:sldId id="562" r:id="rId67"/>
    <p:sldId id="563" r:id="rId68"/>
    <p:sldId id="564" r:id="rId69"/>
    <p:sldId id="565" r:id="rId70"/>
    <p:sldId id="566" r:id="rId71"/>
    <p:sldId id="567" r:id="rId72"/>
    <p:sldId id="568" r:id="rId73"/>
    <p:sldId id="569" r:id="rId74"/>
    <p:sldId id="570" r:id="rId75"/>
    <p:sldId id="571" r:id="rId76"/>
    <p:sldId id="572" r:id="rId77"/>
    <p:sldId id="573" r:id="rId78"/>
    <p:sldId id="574" r:id="rId79"/>
    <p:sldId id="504" r:id="rId80"/>
    <p:sldId id="492" r:id="rId81"/>
    <p:sldId id="525" r:id="rId82"/>
    <p:sldId id="494" r:id="rId83"/>
    <p:sldId id="495" r:id="rId84"/>
    <p:sldId id="496" r:id="rId85"/>
    <p:sldId id="488" r:id="rId86"/>
    <p:sldId id="498" r:id="rId87"/>
    <p:sldId id="499" r:id="rId88"/>
    <p:sldId id="305" r:id="rId89"/>
    <p:sldId id="261" r:id="rId90"/>
    <p:sldId id="486" r:id="rId91"/>
    <p:sldId id="288" r:id="rId92"/>
    <p:sldId id="514" r:id="rId9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92836" autoAdjust="0"/>
  </p:normalViewPr>
  <p:slideViewPr>
    <p:cSldViewPr snapToGrid="0" snapToObjects="1">
      <p:cViewPr varScale="1">
        <p:scale>
          <a:sx n="111" d="100"/>
          <a:sy n="111" d="100"/>
        </p:scale>
        <p:origin x="8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1A31C6-5F82-DE48-B54A-62CE64B7D7A9}" type="doc">
      <dgm:prSet loTypeId="urn:microsoft.com/office/officeart/2008/layout/CaptionedPictures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4D1E90D0-04C9-1F4D-A8DB-64375618EFEE}">
      <dgm:prSet/>
      <dgm:spPr/>
      <dgm:t>
        <a:bodyPr/>
        <a:lstStyle/>
        <a:p>
          <a:r>
            <a:rPr lang="ru-RU" dirty="0">
              <a:solidFill>
                <a:schemeClr val="tx1"/>
              </a:solidFill>
            </a:rPr>
            <a:t>Критерии и цели не определены</a:t>
          </a:r>
        </a:p>
      </dgm:t>
    </dgm:pt>
    <dgm:pt modelId="{470D3B35-1FAE-E043-A779-EC8B8E1BE691}" type="parTrans" cxnId="{DB72CCFC-45E2-4A40-9F1B-74ED0DA131FE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6EADC18-179D-4A4A-AC9C-4DB22F7DFB37}" type="sibTrans" cxnId="{DB72CCFC-45E2-4A40-9F1B-74ED0DA131FE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076CB24-BB32-5644-8CDB-48ED1783B2EA}">
      <dgm:prSet/>
      <dgm:spPr/>
      <dgm:t>
        <a:bodyPr/>
        <a:lstStyle/>
        <a:p>
          <a:r>
            <a:rPr lang="ru-RU">
              <a:solidFill>
                <a:schemeClr val="tx1"/>
              </a:solidFill>
            </a:rPr>
            <a:t>Нет данных</a:t>
          </a:r>
          <a:endParaRPr lang="ru-RU" dirty="0">
            <a:solidFill>
              <a:schemeClr val="tx1"/>
            </a:solidFill>
          </a:endParaRPr>
        </a:p>
      </dgm:t>
    </dgm:pt>
    <dgm:pt modelId="{30903E46-9DFF-4B4A-8E1B-BD5EDC11CE28}" type="parTrans" cxnId="{EA4BE562-F421-9243-93FB-AE07BE646F4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70F78A1-A660-CC42-A4EF-5693E0BFA28B}" type="sibTrans" cxnId="{EA4BE562-F421-9243-93FB-AE07BE646F4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2D820F1-1DD6-2B4C-9FDF-8475BC67046F}">
      <dgm:prSet/>
      <dgm:spPr/>
      <dgm:t>
        <a:bodyPr/>
        <a:lstStyle/>
        <a:p>
          <a:r>
            <a:rPr lang="ru-RU">
              <a:solidFill>
                <a:schemeClr val="tx1"/>
              </a:solidFill>
            </a:rPr>
            <a:t>Пространство поиска решений колоссально – даже суперкомпьютер не справится</a:t>
          </a:r>
          <a:endParaRPr lang="ru-RU" dirty="0">
            <a:solidFill>
              <a:schemeClr val="tx1"/>
            </a:solidFill>
          </a:endParaRPr>
        </a:p>
      </dgm:t>
    </dgm:pt>
    <dgm:pt modelId="{8E2C105E-3E43-8544-BF9D-2BEB221723D0}" type="parTrans" cxnId="{700222CA-2BCB-5146-9F83-86FB116562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93094320-E5F4-DF49-A7C3-202B1799F69E}" type="sibTrans" cxnId="{700222CA-2BCB-5146-9F83-86FB116562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7EF3D3D-9735-304E-8227-D38B4629FC63}" type="pres">
      <dgm:prSet presAssocID="{A11A31C6-5F82-DE48-B54A-62CE64B7D7A9}" presName="Name0" presStyleCnt="0">
        <dgm:presLayoutVars>
          <dgm:chMax/>
          <dgm:chPref/>
          <dgm:dir/>
        </dgm:presLayoutVars>
      </dgm:prSet>
      <dgm:spPr/>
    </dgm:pt>
    <dgm:pt modelId="{A1344B61-9234-A043-8624-0EF7B476B0D8}" type="pres">
      <dgm:prSet presAssocID="{4D1E90D0-04C9-1F4D-A8DB-64375618EFEE}" presName="composite" presStyleCnt="0">
        <dgm:presLayoutVars>
          <dgm:chMax val="1"/>
          <dgm:chPref val="1"/>
        </dgm:presLayoutVars>
      </dgm:prSet>
      <dgm:spPr/>
    </dgm:pt>
    <dgm:pt modelId="{D37AC44B-CA82-EE40-880B-D81957B2007F}" type="pres">
      <dgm:prSet presAssocID="{4D1E90D0-04C9-1F4D-A8DB-64375618EFEE}" presName="Accent" presStyleLbl="trAlignAcc1" presStyleIdx="0" presStyleCnt="3">
        <dgm:presLayoutVars>
          <dgm:chMax val="0"/>
          <dgm:chPref val="0"/>
        </dgm:presLayoutVars>
      </dgm:prSet>
      <dgm:spPr/>
    </dgm:pt>
    <dgm:pt modelId="{3E9B36E2-1926-2C4D-9711-A839558F6670}" type="pres">
      <dgm:prSet presAssocID="{4D1E90D0-04C9-1F4D-A8DB-64375618EFE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14689CCF-CA00-2F40-8846-269DEBD30453}" type="pres">
      <dgm:prSet presAssocID="{4D1E90D0-04C9-1F4D-A8DB-64375618EFEE}" presName="ChildComposite" presStyleCnt="0"/>
      <dgm:spPr/>
    </dgm:pt>
    <dgm:pt modelId="{8D4E5C27-5BAD-7C4D-9CB3-B1DFB3D02546}" type="pres">
      <dgm:prSet presAssocID="{4D1E90D0-04C9-1F4D-A8DB-64375618EFE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AA696DD-6583-A94D-8645-4A1479F8E6F3}" type="pres">
      <dgm:prSet presAssocID="{4D1E90D0-04C9-1F4D-A8DB-64375618EFE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23893C28-77F6-BC4B-B8E2-7AD0C1E5D112}" type="pres">
      <dgm:prSet presAssocID="{36EADC18-179D-4A4A-AC9C-4DB22F7DFB37}" presName="sibTrans" presStyleCnt="0"/>
      <dgm:spPr/>
    </dgm:pt>
    <dgm:pt modelId="{271DE095-5983-2644-959C-8615AF7FED80}" type="pres">
      <dgm:prSet presAssocID="{E076CB24-BB32-5644-8CDB-48ED1783B2EA}" presName="composite" presStyleCnt="0">
        <dgm:presLayoutVars>
          <dgm:chMax val="1"/>
          <dgm:chPref val="1"/>
        </dgm:presLayoutVars>
      </dgm:prSet>
      <dgm:spPr/>
    </dgm:pt>
    <dgm:pt modelId="{46803F90-BA7F-9F46-8FD7-FB548CAF29A0}" type="pres">
      <dgm:prSet presAssocID="{E076CB24-BB32-5644-8CDB-48ED1783B2EA}" presName="Accent" presStyleLbl="trAlignAcc1" presStyleIdx="1" presStyleCnt="3">
        <dgm:presLayoutVars>
          <dgm:chMax val="0"/>
          <dgm:chPref val="0"/>
        </dgm:presLayoutVars>
      </dgm:prSet>
      <dgm:spPr/>
    </dgm:pt>
    <dgm:pt modelId="{7A2A3AA7-858B-9843-924B-49D7A4C76DDF}" type="pres">
      <dgm:prSet presAssocID="{E076CB24-BB32-5644-8CDB-48ED1783B2EA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duotone>
              <a:schemeClr val="accent1">
                <a:hueOff val="28195"/>
                <a:satOff val="-1322"/>
                <a:lumOff val="5650"/>
                <a:alphaOff val="0"/>
                <a:shade val="20000"/>
                <a:satMod val="200000"/>
              </a:schemeClr>
              <a:schemeClr val="accent1">
                <a:hueOff val="28195"/>
                <a:satOff val="-1322"/>
                <a:lumOff val="565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73B52DF-1B64-5546-B677-4E561A2E2F80}" type="pres">
      <dgm:prSet presAssocID="{E076CB24-BB32-5644-8CDB-48ED1783B2EA}" presName="ChildComposite" presStyleCnt="0"/>
      <dgm:spPr/>
    </dgm:pt>
    <dgm:pt modelId="{CB50F4A3-BF73-394A-9FF6-D3768478B655}" type="pres">
      <dgm:prSet presAssocID="{E076CB24-BB32-5644-8CDB-48ED1783B2E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94B02A-C555-AC4B-B9EA-5121CB0ABFED}" type="pres">
      <dgm:prSet presAssocID="{E076CB24-BB32-5644-8CDB-48ED1783B2EA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A68366DE-DE80-4A4A-9FAB-AF1B69636FC0}" type="pres">
      <dgm:prSet presAssocID="{E70F78A1-A660-CC42-A4EF-5693E0BFA28B}" presName="sibTrans" presStyleCnt="0"/>
      <dgm:spPr/>
    </dgm:pt>
    <dgm:pt modelId="{3FCBC4DB-7AFD-564E-B8AA-4CF579ECC004}" type="pres">
      <dgm:prSet presAssocID="{E2D820F1-1DD6-2B4C-9FDF-8475BC67046F}" presName="composite" presStyleCnt="0">
        <dgm:presLayoutVars>
          <dgm:chMax val="1"/>
          <dgm:chPref val="1"/>
        </dgm:presLayoutVars>
      </dgm:prSet>
      <dgm:spPr/>
    </dgm:pt>
    <dgm:pt modelId="{B96C0664-5376-C841-A6A3-5D81B158AD9A}" type="pres">
      <dgm:prSet presAssocID="{E2D820F1-1DD6-2B4C-9FDF-8475BC67046F}" presName="Accent" presStyleLbl="trAlignAcc1" presStyleIdx="2" presStyleCnt="3">
        <dgm:presLayoutVars>
          <dgm:chMax val="0"/>
          <dgm:chPref val="0"/>
        </dgm:presLayoutVars>
      </dgm:prSet>
      <dgm:spPr/>
    </dgm:pt>
    <dgm:pt modelId="{F384104E-971B-A84E-B130-7F680E5F58CD}" type="pres">
      <dgm:prSet presAssocID="{E2D820F1-1DD6-2B4C-9FDF-8475BC67046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duotone>
              <a:schemeClr val="accent1">
                <a:hueOff val="56391"/>
                <a:satOff val="-2645"/>
                <a:lumOff val="11299"/>
                <a:alphaOff val="0"/>
                <a:shade val="20000"/>
                <a:satMod val="200000"/>
              </a:schemeClr>
              <a:schemeClr val="accent1">
                <a:hueOff val="56391"/>
                <a:satOff val="-2645"/>
                <a:lumOff val="11299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6FD4C86A-CE01-2F42-8559-D407F639E812}" type="pres">
      <dgm:prSet presAssocID="{E2D820F1-1DD6-2B4C-9FDF-8475BC67046F}" presName="ChildComposite" presStyleCnt="0"/>
      <dgm:spPr/>
    </dgm:pt>
    <dgm:pt modelId="{0F00D752-9482-BC48-925A-86F1B49657F1}" type="pres">
      <dgm:prSet presAssocID="{E2D820F1-1DD6-2B4C-9FDF-8475BC67046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D2041F1-7E8F-1A45-9572-722A41F32E78}" type="pres">
      <dgm:prSet presAssocID="{E2D820F1-1DD6-2B4C-9FDF-8475BC67046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F4A1A90F-5C32-4F4B-808C-FB1DC16CFB70}" type="presOf" srcId="{E076CB24-BB32-5644-8CDB-48ED1783B2EA}" destId="{3594B02A-C555-AC4B-B9EA-5121CB0ABFED}" srcOrd="0" destOrd="0" presId="urn:microsoft.com/office/officeart/2008/layout/CaptionedPictures"/>
    <dgm:cxn modelId="{15918D51-D799-D448-B2B5-888BB954ADC5}" type="presOf" srcId="{E2D820F1-1DD6-2B4C-9FDF-8475BC67046F}" destId="{FD2041F1-7E8F-1A45-9572-722A41F32E78}" srcOrd="0" destOrd="0" presId="urn:microsoft.com/office/officeart/2008/layout/CaptionedPictures"/>
    <dgm:cxn modelId="{EA4BE562-F421-9243-93FB-AE07BE646F44}" srcId="{A11A31C6-5F82-DE48-B54A-62CE64B7D7A9}" destId="{E076CB24-BB32-5644-8CDB-48ED1783B2EA}" srcOrd="1" destOrd="0" parTransId="{30903E46-9DFF-4B4A-8E1B-BD5EDC11CE28}" sibTransId="{E70F78A1-A660-CC42-A4EF-5693E0BFA28B}"/>
    <dgm:cxn modelId="{F1444070-5469-8349-869C-A61D3B4CCC7E}" type="presOf" srcId="{4D1E90D0-04C9-1F4D-A8DB-64375618EFEE}" destId="{DAA696DD-6583-A94D-8645-4A1479F8E6F3}" srcOrd="0" destOrd="0" presId="urn:microsoft.com/office/officeart/2008/layout/CaptionedPictures"/>
    <dgm:cxn modelId="{700222CA-2BCB-5146-9F83-86FB1165629C}" srcId="{A11A31C6-5F82-DE48-B54A-62CE64B7D7A9}" destId="{E2D820F1-1DD6-2B4C-9FDF-8475BC67046F}" srcOrd="2" destOrd="0" parTransId="{8E2C105E-3E43-8544-BF9D-2BEB221723D0}" sibTransId="{93094320-E5F4-DF49-A7C3-202B1799F69E}"/>
    <dgm:cxn modelId="{E68FE7E3-7F35-184D-BD33-B233532438C9}" type="presOf" srcId="{A11A31C6-5F82-DE48-B54A-62CE64B7D7A9}" destId="{37EF3D3D-9735-304E-8227-D38B4629FC63}" srcOrd="0" destOrd="0" presId="urn:microsoft.com/office/officeart/2008/layout/CaptionedPictures"/>
    <dgm:cxn modelId="{DB72CCFC-45E2-4A40-9F1B-74ED0DA131FE}" srcId="{A11A31C6-5F82-DE48-B54A-62CE64B7D7A9}" destId="{4D1E90D0-04C9-1F4D-A8DB-64375618EFEE}" srcOrd="0" destOrd="0" parTransId="{470D3B35-1FAE-E043-A779-EC8B8E1BE691}" sibTransId="{36EADC18-179D-4A4A-AC9C-4DB22F7DFB37}"/>
    <dgm:cxn modelId="{760375B3-40CD-E244-9921-126C5A258AB6}" type="presParOf" srcId="{37EF3D3D-9735-304E-8227-D38B4629FC63}" destId="{A1344B61-9234-A043-8624-0EF7B476B0D8}" srcOrd="0" destOrd="0" presId="urn:microsoft.com/office/officeart/2008/layout/CaptionedPictures"/>
    <dgm:cxn modelId="{58A72F1D-545F-A84F-A6BF-DDFBFE8E295A}" type="presParOf" srcId="{A1344B61-9234-A043-8624-0EF7B476B0D8}" destId="{D37AC44B-CA82-EE40-880B-D81957B2007F}" srcOrd="0" destOrd="0" presId="urn:microsoft.com/office/officeart/2008/layout/CaptionedPictures"/>
    <dgm:cxn modelId="{1F6B7583-7962-FA40-A7BE-68BB7EEBBEC3}" type="presParOf" srcId="{A1344B61-9234-A043-8624-0EF7B476B0D8}" destId="{3E9B36E2-1926-2C4D-9711-A839558F6670}" srcOrd="1" destOrd="0" presId="urn:microsoft.com/office/officeart/2008/layout/CaptionedPictures"/>
    <dgm:cxn modelId="{59830E9C-4407-8D42-B5CD-A89346D6FAE1}" type="presParOf" srcId="{A1344B61-9234-A043-8624-0EF7B476B0D8}" destId="{14689CCF-CA00-2F40-8846-269DEBD30453}" srcOrd="2" destOrd="0" presId="urn:microsoft.com/office/officeart/2008/layout/CaptionedPictures"/>
    <dgm:cxn modelId="{9DB89AB5-8C78-0A44-BEA8-0086911581E9}" type="presParOf" srcId="{14689CCF-CA00-2F40-8846-269DEBD30453}" destId="{8D4E5C27-5BAD-7C4D-9CB3-B1DFB3D02546}" srcOrd="0" destOrd="0" presId="urn:microsoft.com/office/officeart/2008/layout/CaptionedPictures"/>
    <dgm:cxn modelId="{C6151D18-ADE6-A343-A731-205968980213}" type="presParOf" srcId="{14689CCF-CA00-2F40-8846-269DEBD30453}" destId="{DAA696DD-6583-A94D-8645-4A1479F8E6F3}" srcOrd="1" destOrd="0" presId="urn:microsoft.com/office/officeart/2008/layout/CaptionedPictures"/>
    <dgm:cxn modelId="{8CC30473-1D21-B043-AC6B-6F430DCCFA20}" type="presParOf" srcId="{37EF3D3D-9735-304E-8227-D38B4629FC63}" destId="{23893C28-77F6-BC4B-B8E2-7AD0C1E5D112}" srcOrd="1" destOrd="0" presId="urn:microsoft.com/office/officeart/2008/layout/CaptionedPictures"/>
    <dgm:cxn modelId="{89DB45F0-E4B9-534D-8F90-EDC711061CFE}" type="presParOf" srcId="{37EF3D3D-9735-304E-8227-D38B4629FC63}" destId="{271DE095-5983-2644-959C-8615AF7FED80}" srcOrd="2" destOrd="0" presId="urn:microsoft.com/office/officeart/2008/layout/CaptionedPictures"/>
    <dgm:cxn modelId="{AF58ACCF-C7AA-8E41-ACC2-07F2A8417528}" type="presParOf" srcId="{271DE095-5983-2644-959C-8615AF7FED80}" destId="{46803F90-BA7F-9F46-8FD7-FB548CAF29A0}" srcOrd="0" destOrd="0" presId="urn:microsoft.com/office/officeart/2008/layout/CaptionedPictures"/>
    <dgm:cxn modelId="{6FD66490-9FD6-AF49-A7F7-410C25B4876E}" type="presParOf" srcId="{271DE095-5983-2644-959C-8615AF7FED80}" destId="{7A2A3AA7-858B-9843-924B-49D7A4C76DDF}" srcOrd="1" destOrd="0" presId="urn:microsoft.com/office/officeart/2008/layout/CaptionedPictures"/>
    <dgm:cxn modelId="{E42B2B20-6F9B-1041-A54D-AAC5AE2A15EF}" type="presParOf" srcId="{271DE095-5983-2644-959C-8615AF7FED80}" destId="{773B52DF-1B64-5546-B677-4E561A2E2F80}" srcOrd="2" destOrd="0" presId="urn:microsoft.com/office/officeart/2008/layout/CaptionedPictures"/>
    <dgm:cxn modelId="{6414BDB9-506E-9840-A498-EDD8B834866C}" type="presParOf" srcId="{773B52DF-1B64-5546-B677-4E561A2E2F80}" destId="{CB50F4A3-BF73-394A-9FF6-D3768478B655}" srcOrd="0" destOrd="0" presId="urn:microsoft.com/office/officeart/2008/layout/CaptionedPictures"/>
    <dgm:cxn modelId="{A28D4242-ADB1-484C-971B-92BBCEE72990}" type="presParOf" srcId="{773B52DF-1B64-5546-B677-4E561A2E2F80}" destId="{3594B02A-C555-AC4B-B9EA-5121CB0ABFED}" srcOrd="1" destOrd="0" presId="urn:microsoft.com/office/officeart/2008/layout/CaptionedPictures"/>
    <dgm:cxn modelId="{46BAB872-BEB7-2C46-BCE6-F42E418AA1BC}" type="presParOf" srcId="{37EF3D3D-9735-304E-8227-D38B4629FC63}" destId="{A68366DE-DE80-4A4A-9FAB-AF1B69636FC0}" srcOrd="3" destOrd="0" presId="urn:microsoft.com/office/officeart/2008/layout/CaptionedPictures"/>
    <dgm:cxn modelId="{337BBF46-F347-6840-AA55-47FB10D7CAFE}" type="presParOf" srcId="{37EF3D3D-9735-304E-8227-D38B4629FC63}" destId="{3FCBC4DB-7AFD-564E-B8AA-4CF579ECC004}" srcOrd="4" destOrd="0" presId="urn:microsoft.com/office/officeart/2008/layout/CaptionedPictures"/>
    <dgm:cxn modelId="{A6C5E95A-2D76-744F-AB05-093780A69DF1}" type="presParOf" srcId="{3FCBC4DB-7AFD-564E-B8AA-4CF579ECC004}" destId="{B96C0664-5376-C841-A6A3-5D81B158AD9A}" srcOrd="0" destOrd="0" presId="urn:microsoft.com/office/officeart/2008/layout/CaptionedPictures"/>
    <dgm:cxn modelId="{3542E657-D7C2-8247-9768-938B3ABEF4D6}" type="presParOf" srcId="{3FCBC4DB-7AFD-564E-B8AA-4CF579ECC004}" destId="{F384104E-971B-A84E-B130-7F680E5F58CD}" srcOrd="1" destOrd="0" presId="urn:microsoft.com/office/officeart/2008/layout/CaptionedPictures"/>
    <dgm:cxn modelId="{EBE59EEE-625D-D44F-9264-D8E6C7171193}" type="presParOf" srcId="{3FCBC4DB-7AFD-564E-B8AA-4CF579ECC004}" destId="{6FD4C86A-CE01-2F42-8559-D407F639E812}" srcOrd="2" destOrd="0" presId="urn:microsoft.com/office/officeart/2008/layout/CaptionedPictures"/>
    <dgm:cxn modelId="{F1F9A178-905F-754D-9866-96E14DF012BC}" type="presParOf" srcId="{6FD4C86A-CE01-2F42-8559-D407F639E812}" destId="{0F00D752-9482-BC48-925A-86F1B49657F1}" srcOrd="0" destOrd="0" presId="urn:microsoft.com/office/officeart/2008/layout/CaptionedPictures"/>
    <dgm:cxn modelId="{C87AD2B4-DA5D-524F-A8B3-9F4770D64E96}" type="presParOf" srcId="{6FD4C86A-CE01-2F42-8559-D407F639E812}" destId="{FD2041F1-7E8F-1A45-9572-722A41F32E7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E3FE1E-4AF6-5D45-965C-7F800F8EFC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F54D79-56EC-304B-94EE-BD1C9E7B6A49}">
      <dgm:prSet custT="1"/>
      <dgm:spPr/>
      <dgm:t>
        <a:bodyPr/>
        <a:lstStyle/>
        <a:p>
          <a:r>
            <a:rPr lang="ru-RU" sz="1800"/>
            <a:t>Вход модели:</a:t>
          </a:r>
        </a:p>
      </dgm:t>
    </dgm:pt>
    <dgm:pt modelId="{9A931021-8472-F54C-BD16-38D51ACEFAF2}" type="parTrans" cxnId="{2A1C2FBE-FF0F-2B4F-AAD6-2D31530C7CFC}">
      <dgm:prSet/>
      <dgm:spPr/>
      <dgm:t>
        <a:bodyPr/>
        <a:lstStyle/>
        <a:p>
          <a:endParaRPr lang="ru-RU" sz="2400"/>
        </a:p>
      </dgm:t>
    </dgm:pt>
    <dgm:pt modelId="{F0A432B8-9046-474D-BB09-12DF294048C0}" type="sibTrans" cxnId="{2A1C2FBE-FF0F-2B4F-AAD6-2D31530C7CFC}">
      <dgm:prSet/>
      <dgm:spPr/>
      <dgm:t>
        <a:bodyPr/>
        <a:lstStyle/>
        <a:p>
          <a:endParaRPr lang="ru-RU" sz="2400"/>
        </a:p>
      </dgm:t>
    </dgm:pt>
    <dgm:pt modelId="{5501E1EE-D4F9-4540-A3CE-51AFD0638EBA}">
      <dgm:prSet custT="1"/>
      <dgm:spPr/>
      <dgm:t>
        <a:bodyPr/>
        <a:lstStyle/>
        <a:p>
          <a:r>
            <a:rPr lang="ru-RU" sz="1400"/>
            <a:t>скорости и ускорения конкретных ТС по конкретным водителям</a:t>
          </a:r>
        </a:p>
      </dgm:t>
    </dgm:pt>
    <dgm:pt modelId="{034679F1-605A-3445-BF26-3B234656B79C}" type="parTrans" cxnId="{599CDADD-A2EB-8048-8E48-962499FA0822}">
      <dgm:prSet/>
      <dgm:spPr/>
      <dgm:t>
        <a:bodyPr/>
        <a:lstStyle/>
        <a:p>
          <a:endParaRPr lang="ru-RU" sz="2400"/>
        </a:p>
      </dgm:t>
    </dgm:pt>
    <dgm:pt modelId="{C78BEAC6-27B4-784A-AF6F-3AECBE47F4DF}" type="sibTrans" cxnId="{599CDADD-A2EB-8048-8E48-962499FA0822}">
      <dgm:prSet/>
      <dgm:spPr/>
      <dgm:t>
        <a:bodyPr/>
        <a:lstStyle/>
        <a:p>
          <a:endParaRPr lang="ru-RU" sz="2400"/>
        </a:p>
      </dgm:t>
    </dgm:pt>
    <dgm:pt modelId="{0DF08F49-950C-854E-A1D1-D21C86CB6F92}">
      <dgm:prSet custT="1"/>
      <dgm:spPr/>
      <dgm:t>
        <a:bodyPr/>
        <a:lstStyle/>
        <a:p>
          <a:r>
            <a:rPr lang="ru-RU" sz="1400" dirty="0"/>
            <a:t>число кластеров</a:t>
          </a:r>
        </a:p>
      </dgm:t>
    </dgm:pt>
    <dgm:pt modelId="{BE23B474-77C6-A740-9D8A-BB2F2D03F63D}" type="parTrans" cxnId="{BBE78777-BCE7-CA4E-A39C-D4F14D0B3144}">
      <dgm:prSet/>
      <dgm:spPr/>
      <dgm:t>
        <a:bodyPr/>
        <a:lstStyle/>
        <a:p>
          <a:endParaRPr lang="ru-RU" sz="2400"/>
        </a:p>
      </dgm:t>
    </dgm:pt>
    <dgm:pt modelId="{3E3F000E-4CA6-F34C-82B8-F5FAB80DA87B}" type="sibTrans" cxnId="{BBE78777-BCE7-CA4E-A39C-D4F14D0B3144}">
      <dgm:prSet/>
      <dgm:spPr/>
      <dgm:t>
        <a:bodyPr/>
        <a:lstStyle/>
        <a:p>
          <a:endParaRPr lang="ru-RU" sz="2400"/>
        </a:p>
      </dgm:t>
    </dgm:pt>
    <dgm:pt modelId="{79B36672-0F14-E94D-930D-132976E20865}">
      <dgm:prSet custT="1"/>
      <dgm:spPr/>
      <dgm:t>
        <a:bodyPr/>
        <a:lstStyle/>
        <a:p>
          <a:r>
            <a:rPr lang="ru-RU" sz="1400" dirty="0"/>
            <a:t>уровень иерархии объектов для прогноза</a:t>
          </a:r>
        </a:p>
      </dgm:t>
    </dgm:pt>
    <dgm:pt modelId="{49CF46DA-7A20-B040-8CDA-31565928D86E}" type="parTrans" cxnId="{F1C94913-A525-4C45-952D-321DD136C15D}">
      <dgm:prSet/>
      <dgm:spPr/>
      <dgm:t>
        <a:bodyPr/>
        <a:lstStyle/>
        <a:p>
          <a:endParaRPr lang="ru-RU" sz="2400"/>
        </a:p>
      </dgm:t>
    </dgm:pt>
    <dgm:pt modelId="{DF531272-FB23-8746-A0C4-118ED51FE33A}" type="sibTrans" cxnId="{F1C94913-A525-4C45-952D-321DD136C15D}">
      <dgm:prSet/>
      <dgm:spPr/>
      <dgm:t>
        <a:bodyPr/>
        <a:lstStyle/>
        <a:p>
          <a:endParaRPr lang="ru-RU" sz="2400"/>
        </a:p>
      </dgm:t>
    </dgm:pt>
    <dgm:pt modelId="{5AB947C2-4E74-2B41-BF9C-4265A61AB4D5}">
      <dgm:prSet custT="1"/>
      <dgm:spPr/>
      <dgm:t>
        <a:bodyPr/>
        <a:lstStyle/>
        <a:p>
          <a:r>
            <a:rPr lang="ru-RU" sz="1800"/>
            <a:t>Выход модели:</a:t>
          </a:r>
        </a:p>
      </dgm:t>
    </dgm:pt>
    <dgm:pt modelId="{D33E4564-AEAD-5A4E-8A6A-2E4BBFC8A5FB}" type="parTrans" cxnId="{869052E4-6097-3641-B284-69CAE638E01E}">
      <dgm:prSet/>
      <dgm:spPr/>
      <dgm:t>
        <a:bodyPr/>
        <a:lstStyle/>
        <a:p>
          <a:endParaRPr lang="ru-RU" sz="2400"/>
        </a:p>
      </dgm:t>
    </dgm:pt>
    <dgm:pt modelId="{7BDC992F-9CA5-404A-B8C0-4DF15DDE8221}" type="sibTrans" cxnId="{869052E4-6097-3641-B284-69CAE638E01E}">
      <dgm:prSet/>
      <dgm:spPr/>
      <dgm:t>
        <a:bodyPr/>
        <a:lstStyle/>
        <a:p>
          <a:endParaRPr lang="ru-RU" sz="2400"/>
        </a:p>
      </dgm:t>
    </dgm:pt>
    <dgm:pt modelId="{56201B03-8FA5-2844-A331-7636582DEF30}">
      <dgm:prSet custT="1"/>
      <dgm:spPr/>
      <dgm:t>
        <a:bodyPr/>
        <a:lstStyle/>
        <a:p>
          <a:r>
            <a:rPr lang="ru-RU" sz="1400"/>
            <a:t>принадлежность водителя определённому кластеру</a:t>
          </a:r>
        </a:p>
      </dgm:t>
    </dgm:pt>
    <dgm:pt modelId="{39F55CF4-82B7-2F4A-AD60-65DE12C6AB34}" type="parTrans" cxnId="{4C22E7CE-F3B3-E046-947E-98B2A3D3EB66}">
      <dgm:prSet/>
      <dgm:spPr/>
      <dgm:t>
        <a:bodyPr/>
        <a:lstStyle/>
        <a:p>
          <a:endParaRPr lang="ru-RU" sz="2400"/>
        </a:p>
      </dgm:t>
    </dgm:pt>
    <dgm:pt modelId="{1C40F983-F657-DB4D-87A5-B09ABBDF8EFB}" type="sibTrans" cxnId="{4C22E7CE-F3B3-E046-947E-98B2A3D3EB66}">
      <dgm:prSet/>
      <dgm:spPr/>
      <dgm:t>
        <a:bodyPr/>
        <a:lstStyle/>
        <a:p>
          <a:endParaRPr lang="ru-RU" sz="2400"/>
        </a:p>
      </dgm:t>
    </dgm:pt>
    <dgm:pt modelId="{CD7094E7-EED3-004D-B7DD-FA306A76EEDF}">
      <dgm:prSet custT="1"/>
      <dgm:spPr/>
      <dgm:t>
        <a:bodyPr/>
        <a:lstStyle/>
        <a:p>
          <a:r>
            <a:rPr lang="ru-RU" sz="1800"/>
            <a:t>По результатам работы модели нужно:</a:t>
          </a:r>
        </a:p>
      </dgm:t>
    </dgm:pt>
    <dgm:pt modelId="{264C7B51-7E74-AE4C-AD0B-DCC932A3F5B9}" type="parTrans" cxnId="{814BFF60-A21D-5942-AF2A-91CAE7D692D8}">
      <dgm:prSet/>
      <dgm:spPr/>
      <dgm:t>
        <a:bodyPr/>
        <a:lstStyle/>
        <a:p>
          <a:endParaRPr lang="ru-RU" sz="2400"/>
        </a:p>
      </dgm:t>
    </dgm:pt>
    <dgm:pt modelId="{EE1DED05-7CAD-F042-9382-09EECF89FB6D}" type="sibTrans" cxnId="{814BFF60-A21D-5942-AF2A-91CAE7D692D8}">
      <dgm:prSet/>
      <dgm:spPr/>
      <dgm:t>
        <a:bodyPr/>
        <a:lstStyle/>
        <a:p>
          <a:endParaRPr lang="ru-RU" sz="2400"/>
        </a:p>
      </dgm:t>
    </dgm:pt>
    <dgm:pt modelId="{C7EA9A49-8C50-C444-B2B7-4559C4B1D24B}">
      <dgm:prSet custT="1"/>
      <dgm:spPr/>
      <dgm:t>
        <a:bodyPr/>
        <a:lstStyle/>
        <a:p>
          <a:r>
            <a:rPr lang="ru-RU" sz="1400" dirty="0"/>
            <a:t>выбрать несколько водителей из каждого кластера – отследить насколько хорошо они водят. </a:t>
          </a:r>
        </a:p>
      </dgm:t>
    </dgm:pt>
    <dgm:pt modelId="{D8DA60D0-A367-EE41-A45A-B95071B52B57}" type="parTrans" cxnId="{1B6FB966-200C-0D4B-ACDF-1DDAEE61DADA}">
      <dgm:prSet/>
      <dgm:spPr/>
      <dgm:t>
        <a:bodyPr/>
        <a:lstStyle/>
        <a:p>
          <a:endParaRPr lang="ru-RU" sz="2400"/>
        </a:p>
      </dgm:t>
    </dgm:pt>
    <dgm:pt modelId="{EE9159E8-613E-E84B-A506-44A71C5EB06E}" type="sibTrans" cxnId="{1B6FB966-200C-0D4B-ACDF-1DDAEE61DADA}">
      <dgm:prSet/>
      <dgm:spPr/>
      <dgm:t>
        <a:bodyPr/>
        <a:lstStyle/>
        <a:p>
          <a:endParaRPr lang="ru-RU" sz="2400"/>
        </a:p>
      </dgm:t>
    </dgm:pt>
    <dgm:pt modelId="{AD9CD827-EAEE-8C4B-B541-E6D5ECE89790}">
      <dgm:prSet custT="1"/>
      <dgm:spPr/>
      <dgm:t>
        <a:bodyPr/>
        <a:lstStyle/>
        <a:p>
          <a:r>
            <a:rPr lang="ru-RU" sz="1400" dirty="0"/>
            <a:t>присвоить кластерам категории опасности. </a:t>
          </a:r>
        </a:p>
      </dgm:t>
    </dgm:pt>
    <dgm:pt modelId="{7CD11FC6-E5ED-D841-B2B5-8B022AB4E3F6}" type="parTrans" cxnId="{DE10C81C-5682-1947-A0E0-F0BB7AB0BC07}">
      <dgm:prSet/>
      <dgm:spPr/>
      <dgm:t>
        <a:bodyPr/>
        <a:lstStyle/>
        <a:p>
          <a:endParaRPr lang="ru-RU" sz="2400"/>
        </a:p>
      </dgm:t>
    </dgm:pt>
    <dgm:pt modelId="{A5F6031C-DAEC-CC45-9CEF-AF21E3C5A1B3}" type="sibTrans" cxnId="{DE10C81C-5682-1947-A0E0-F0BB7AB0BC07}">
      <dgm:prSet/>
      <dgm:spPr/>
      <dgm:t>
        <a:bodyPr/>
        <a:lstStyle/>
        <a:p>
          <a:endParaRPr lang="ru-RU" sz="2400"/>
        </a:p>
      </dgm:t>
    </dgm:pt>
    <dgm:pt modelId="{42742824-5098-134C-8BE0-D474CB4A5441}">
      <dgm:prSet custT="1"/>
      <dgm:spPr/>
      <dgm:t>
        <a:bodyPr/>
        <a:lstStyle/>
        <a:p>
          <a:r>
            <a:rPr lang="ru-RU" sz="1400" dirty="0"/>
            <a:t>на регулярной основе информировать о попадании водителя в «опасный» кластер.</a:t>
          </a:r>
        </a:p>
      </dgm:t>
    </dgm:pt>
    <dgm:pt modelId="{88ED0788-09DC-724D-889A-7A5D1DFDA9ED}" type="parTrans" cxnId="{3DCC8E94-AF4B-2F4E-A88B-FD7C3CA73E0D}">
      <dgm:prSet/>
      <dgm:spPr/>
      <dgm:t>
        <a:bodyPr/>
        <a:lstStyle/>
        <a:p>
          <a:endParaRPr lang="ru-RU" sz="2400"/>
        </a:p>
      </dgm:t>
    </dgm:pt>
    <dgm:pt modelId="{9A1CB78E-3A9C-2B4C-AC05-5E82C0E65189}" type="sibTrans" cxnId="{3DCC8E94-AF4B-2F4E-A88B-FD7C3CA73E0D}">
      <dgm:prSet/>
      <dgm:spPr/>
      <dgm:t>
        <a:bodyPr/>
        <a:lstStyle/>
        <a:p>
          <a:endParaRPr lang="ru-RU" sz="2400"/>
        </a:p>
      </dgm:t>
    </dgm:pt>
    <dgm:pt modelId="{6D29303E-0372-DD4D-80B5-6C416D17357B}" type="pres">
      <dgm:prSet presAssocID="{34E3FE1E-4AF6-5D45-965C-7F800F8EFC84}" presName="CompostProcess" presStyleCnt="0">
        <dgm:presLayoutVars>
          <dgm:dir/>
          <dgm:resizeHandles val="exact"/>
        </dgm:presLayoutVars>
      </dgm:prSet>
      <dgm:spPr/>
    </dgm:pt>
    <dgm:pt modelId="{BC6255BC-43C0-B04A-B39D-61F1E12327C1}" type="pres">
      <dgm:prSet presAssocID="{34E3FE1E-4AF6-5D45-965C-7F800F8EFC84}" presName="arrow" presStyleLbl="bgShp" presStyleIdx="0" presStyleCnt="1" custLinFactNeighborY="-2380"/>
      <dgm:spPr/>
    </dgm:pt>
    <dgm:pt modelId="{D734DFFA-76B6-924F-B842-DAC19E5E2877}" type="pres">
      <dgm:prSet presAssocID="{34E3FE1E-4AF6-5D45-965C-7F800F8EFC84}" presName="linearProcess" presStyleCnt="0"/>
      <dgm:spPr/>
    </dgm:pt>
    <dgm:pt modelId="{B6422AF5-233B-1A40-A0FD-CE2BFEB42E87}" type="pres">
      <dgm:prSet presAssocID="{DDF54D79-56EC-304B-94EE-BD1C9E7B6A49}" presName="textNode" presStyleLbl="node1" presStyleIdx="0" presStyleCnt="3" custScaleY="137685">
        <dgm:presLayoutVars>
          <dgm:bulletEnabled val="1"/>
        </dgm:presLayoutVars>
      </dgm:prSet>
      <dgm:spPr/>
    </dgm:pt>
    <dgm:pt modelId="{243D7850-0871-174A-A98F-F70DA7DE9991}" type="pres">
      <dgm:prSet presAssocID="{F0A432B8-9046-474D-BB09-12DF294048C0}" presName="sibTrans" presStyleCnt="0"/>
      <dgm:spPr/>
    </dgm:pt>
    <dgm:pt modelId="{1E19AEAC-32D6-6B4A-9A7E-5B1C01BD41AE}" type="pres">
      <dgm:prSet presAssocID="{5AB947C2-4E74-2B41-BF9C-4265A61AB4D5}" presName="textNode" presStyleLbl="node1" presStyleIdx="1" presStyleCnt="3">
        <dgm:presLayoutVars>
          <dgm:bulletEnabled val="1"/>
        </dgm:presLayoutVars>
      </dgm:prSet>
      <dgm:spPr/>
    </dgm:pt>
    <dgm:pt modelId="{FA254D04-8C63-E945-A340-B33736FA19BF}" type="pres">
      <dgm:prSet presAssocID="{7BDC992F-9CA5-404A-B8C0-4DF15DDE8221}" presName="sibTrans" presStyleCnt="0"/>
      <dgm:spPr/>
    </dgm:pt>
    <dgm:pt modelId="{6FA7F7DC-8E1A-244F-A78A-0D57001D8FF0}" type="pres">
      <dgm:prSet presAssocID="{CD7094E7-EED3-004D-B7DD-FA306A76EEDF}" presName="textNode" presStyleLbl="node1" presStyleIdx="2" presStyleCnt="3" custScaleY="207808">
        <dgm:presLayoutVars>
          <dgm:bulletEnabled val="1"/>
        </dgm:presLayoutVars>
      </dgm:prSet>
      <dgm:spPr/>
    </dgm:pt>
  </dgm:ptLst>
  <dgm:cxnLst>
    <dgm:cxn modelId="{5DC4F308-C0E5-864D-B543-EA557B1B2EB8}" type="presOf" srcId="{56201B03-8FA5-2844-A331-7636582DEF30}" destId="{1E19AEAC-32D6-6B4A-9A7E-5B1C01BD41AE}" srcOrd="0" destOrd="1" presId="urn:microsoft.com/office/officeart/2005/8/layout/hProcess9"/>
    <dgm:cxn modelId="{F1C94913-A525-4C45-952D-321DD136C15D}" srcId="{DDF54D79-56EC-304B-94EE-BD1C9E7B6A49}" destId="{79B36672-0F14-E94D-930D-132976E20865}" srcOrd="2" destOrd="0" parTransId="{49CF46DA-7A20-B040-8CDA-31565928D86E}" sibTransId="{DF531272-FB23-8746-A0C4-118ED51FE33A}"/>
    <dgm:cxn modelId="{EAFA4017-5C6F-3242-9F45-8243CA598968}" type="presOf" srcId="{DDF54D79-56EC-304B-94EE-BD1C9E7B6A49}" destId="{B6422AF5-233B-1A40-A0FD-CE2BFEB42E87}" srcOrd="0" destOrd="0" presId="urn:microsoft.com/office/officeart/2005/8/layout/hProcess9"/>
    <dgm:cxn modelId="{B328C41C-3EAD-8B43-8A45-EBB27F1DE26E}" type="presOf" srcId="{5AB947C2-4E74-2B41-BF9C-4265A61AB4D5}" destId="{1E19AEAC-32D6-6B4A-9A7E-5B1C01BD41AE}" srcOrd="0" destOrd="0" presId="urn:microsoft.com/office/officeart/2005/8/layout/hProcess9"/>
    <dgm:cxn modelId="{DE10C81C-5682-1947-A0E0-F0BB7AB0BC07}" srcId="{CD7094E7-EED3-004D-B7DD-FA306A76EEDF}" destId="{AD9CD827-EAEE-8C4B-B541-E6D5ECE89790}" srcOrd="1" destOrd="0" parTransId="{7CD11FC6-E5ED-D841-B2B5-8B022AB4E3F6}" sibTransId="{A5F6031C-DAEC-CC45-9CEF-AF21E3C5A1B3}"/>
    <dgm:cxn modelId="{32E53322-9619-AC46-B05C-904BBCA99F61}" type="presOf" srcId="{34E3FE1E-4AF6-5D45-965C-7F800F8EFC84}" destId="{6D29303E-0372-DD4D-80B5-6C416D17357B}" srcOrd="0" destOrd="0" presId="urn:microsoft.com/office/officeart/2005/8/layout/hProcess9"/>
    <dgm:cxn modelId="{D9385922-0093-5E46-93D2-00C3D92F57DF}" type="presOf" srcId="{79B36672-0F14-E94D-930D-132976E20865}" destId="{B6422AF5-233B-1A40-A0FD-CE2BFEB42E87}" srcOrd="0" destOrd="3" presId="urn:microsoft.com/office/officeart/2005/8/layout/hProcess9"/>
    <dgm:cxn modelId="{CC771253-AA52-7247-AD1B-B295312ADFE9}" type="presOf" srcId="{42742824-5098-134C-8BE0-D474CB4A5441}" destId="{6FA7F7DC-8E1A-244F-A78A-0D57001D8FF0}" srcOrd="0" destOrd="3" presId="urn:microsoft.com/office/officeart/2005/8/layout/hProcess9"/>
    <dgm:cxn modelId="{91BB3F53-4B45-2847-9E64-DC2D4008DD56}" type="presOf" srcId="{CD7094E7-EED3-004D-B7DD-FA306A76EEDF}" destId="{6FA7F7DC-8E1A-244F-A78A-0D57001D8FF0}" srcOrd="0" destOrd="0" presId="urn:microsoft.com/office/officeart/2005/8/layout/hProcess9"/>
    <dgm:cxn modelId="{EE0DF857-477D-0648-ACDB-22467E9CB862}" type="presOf" srcId="{0DF08F49-950C-854E-A1D1-D21C86CB6F92}" destId="{B6422AF5-233B-1A40-A0FD-CE2BFEB42E87}" srcOrd="0" destOrd="2" presId="urn:microsoft.com/office/officeart/2005/8/layout/hProcess9"/>
    <dgm:cxn modelId="{814BFF60-A21D-5942-AF2A-91CAE7D692D8}" srcId="{34E3FE1E-4AF6-5D45-965C-7F800F8EFC84}" destId="{CD7094E7-EED3-004D-B7DD-FA306A76EEDF}" srcOrd="2" destOrd="0" parTransId="{264C7B51-7E74-AE4C-AD0B-DCC932A3F5B9}" sibTransId="{EE1DED05-7CAD-F042-9382-09EECF89FB6D}"/>
    <dgm:cxn modelId="{1B6FB966-200C-0D4B-ACDF-1DDAEE61DADA}" srcId="{CD7094E7-EED3-004D-B7DD-FA306A76EEDF}" destId="{C7EA9A49-8C50-C444-B2B7-4559C4B1D24B}" srcOrd="0" destOrd="0" parTransId="{D8DA60D0-A367-EE41-A45A-B95071B52B57}" sibTransId="{EE9159E8-613E-E84B-A506-44A71C5EB06E}"/>
    <dgm:cxn modelId="{BBE78777-BCE7-CA4E-A39C-D4F14D0B3144}" srcId="{DDF54D79-56EC-304B-94EE-BD1C9E7B6A49}" destId="{0DF08F49-950C-854E-A1D1-D21C86CB6F92}" srcOrd="1" destOrd="0" parTransId="{BE23B474-77C6-A740-9D8A-BB2F2D03F63D}" sibTransId="{3E3F000E-4CA6-F34C-82B8-F5FAB80DA87B}"/>
    <dgm:cxn modelId="{3DCC8E94-AF4B-2F4E-A88B-FD7C3CA73E0D}" srcId="{CD7094E7-EED3-004D-B7DD-FA306A76EEDF}" destId="{42742824-5098-134C-8BE0-D474CB4A5441}" srcOrd="2" destOrd="0" parTransId="{88ED0788-09DC-724D-889A-7A5D1DFDA9ED}" sibTransId="{9A1CB78E-3A9C-2B4C-AC05-5E82C0E65189}"/>
    <dgm:cxn modelId="{A508D7A6-F3DD-0646-BABA-872BA1FC4059}" type="presOf" srcId="{5501E1EE-D4F9-4540-A3CE-51AFD0638EBA}" destId="{B6422AF5-233B-1A40-A0FD-CE2BFEB42E87}" srcOrd="0" destOrd="1" presId="urn:microsoft.com/office/officeart/2005/8/layout/hProcess9"/>
    <dgm:cxn modelId="{2A1C2FBE-FF0F-2B4F-AAD6-2D31530C7CFC}" srcId="{34E3FE1E-4AF6-5D45-965C-7F800F8EFC84}" destId="{DDF54D79-56EC-304B-94EE-BD1C9E7B6A49}" srcOrd="0" destOrd="0" parTransId="{9A931021-8472-F54C-BD16-38D51ACEFAF2}" sibTransId="{F0A432B8-9046-474D-BB09-12DF294048C0}"/>
    <dgm:cxn modelId="{4C22E7CE-F3B3-E046-947E-98B2A3D3EB66}" srcId="{5AB947C2-4E74-2B41-BF9C-4265A61AB4D5}" destId="{56201B03-8FA5-2844-A331-7636582DEF30}" srcOrd="0" destOrd="0" parTransId="{39F55CF4-82B7-2F4A-AD60-65DE12C6AB34}" sibTransId="{1C40F983-F657-DB4D-87A5-B09ABBDF8EFB}"/>
    <dgm:cxn modelId="{599CDADD-A2EB-8048-8E48-962499FA0822}" srcId="{DDF54D79-56EC-304B-94EE-BD1C9E7B6A49}" destId="{5501E1EE-D4F9-4540-A3CE-51AFD0638EBA}" srcOrd="0" destOrd="0" parTransId="{034679F1-605A-3445-BF26-3B234656B79C}" sibTransId="{C78BEAC6-27B4-784A-AF6F-3AECBE47F4DF}"/>
    <dgm:cxn modelId="{01C22DDF-BE9A-E048-AA4D-3FB636CAAFC2}" type="presOf" srcId="{C7EA9A49-8C50-C444-B2B7-4559C4B1D24B}" destId="{6FA7F7DC-8E1A-244F-A78A-0D57001D8FF0}" srcOrd="0" destOrd="1" presId="urn:microsoft.com/office/officeart/2005/8/layout/hProcess9"/>
    <dgm:cxn modelId="{869052E4-6097-3641-B284-69CAE638E01E}" srcId="{34E3FE1E-4AF6-5D45-965C-7F800F8EFC84}" destId="{5AB947C2-4E74-2B41-BF9C-4265A61AB4D5}" srcOrd="1" destOrd="0" parTransId="{D33E4564-AEAD-5A4E-8A6A-2E4BBFC8A5FB}" sibTransId="{7BDC992F-9CA5-404A-B8C0-4DF15DDE8221}"/>
    <dgm:cxn modelId="{AE8BDDF7-39A0-6B41-9CC0-CF118941FD57}" type="presOf" srcId="{AD9CD827-EAEE-8C4B-B541-E6D5ECE89790}" destId="{6FA7F7DC-8E1A-244F-A78A-0D57001D8FF0}" srcOrd="0" destOrd="2" presId="urn:microsoft.com/office/officeart/2005/8/layout/hProcess9"/>
    <dgm:cxn modelId="{1336F1E0-5912-D94E-BB12-16B0A145CE2F}" type="presParOf" srcId="{6D29303E-0372-DD4D-80B5-6C416D17357B}" destId="{BC6255BC-43C0-B04A-B39D-61F1E12327C1}" srcOrd="0" destOrd="0" presId="urn:microsoft.com/office/officeart/2005/8/layout/hProcess9"/>
    <dgm:cxn modelId="{2D43FD77-B034-4D4B-AEE1-8631AD8F4799}" type="presParOf" srcId="{6D29303E-0372-DD4D-80B5-6C416D17357B}" destId="{D734DFFA-76B6-924F-B842-DAC19E5E2877}" srcOrd="1" destOrd="0" presId="urn:microsoft.com/office/officeart/2005/8/layout/hProcess9"/>
    <dgm:cxn modelId="{83099C02-4FEB-5F46-BBE8-23C0835274ED}" type="presParOf" srcId="{D734DFFA-76B6-924F-B842-DAC19E5E2877}" destId="{B6422AF5-233B-1A40-A0FD-CE2BFEB42E87}" srcOrd="0" destOrd="0" presId="urn:microsoft.com/office/officeart/2005/8/layout/hProcess9"/>
    <dgm:cxn modelId="{D518647B-374E-C74F-B304-A1223B955718}" type="presParOf" srcId="{D734DFFA-76B6-924F-B842-DAC19E5E2877}" destId="{243D7850-0871-174A-A98F-F70DA7DE9991}" srcOrd="1" destOrd="0" presId="urn:microsoft.com/office/officeart/2005/8/layout/hProcess9"/>
    <dgm:cxn modelId="{9F7DEC1F-63BF-B64D-B88F-AF9BDF483A21}" type="presParOf" srcId="{D734DFFA-76B6-924F-B842-DAC19E5E2877}" destId="{1E19AEAC-32D6-6B4A-9A7E-5B1C01BD41AE}" srcOrd="2" destOrd="0" presId="urn:microsoft.com/office/officeart/2005/8/layout/hProcess9"/>
    <dgm:cxn modelId="{8FCC2361-ECC5-4542-AFEB-D29BE7B10EC7}" type="presParOf" srcId="{D734DFFA-76B6-924F-B842-DAC19E5E2877}" destId="{FA254D04-8C63-E945-A340-B33736FA19BF}" srcOrd="3" destOrd="0" presId="urn:microsoft.com/office/officeart/2005/8/layout/hProcess9"/>
    <dgm:cxn modelId="{6737CB8F-EF18-B249-8D93-2178D818C4DD}" type="presParOf" srcId="{D734DFFA-76B6-924F-B842-DAC19E5E2877}" destId="{6FA7F7DC-8E1A-244F-A78A-0D57001D8F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608982" y="2949557"/>
          <a:ext cx="2477059" cy="24770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Поиск решений (оптимизация)</a:t>
          </a:r>
        </a:p>
      </dsp:txBody>
      <dsp:txXfrm>
        <a:off x="3971739" y="3312314"/>
        <a:ext cx="1751545" cy="1751545"/>
      </dsp:txXfrm>
    </dsp:sp>
    <dsp:sp modelId="{74148ABB-2276-0C4A-AF71-1C1DDA514857}">
      <dsp:nvSpPr>
        <dsp:cNvPr id="0" name=""/>
        <dsp:cNvSpPr/>
      </dsp:nvSpPr>
      <dsp:spPr>
        <a:xfrm rot="12900000">
          <a:off x="2018003" y="2517666"/>
          <a:ext cx="1896015" cy="70596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1012845" y="1385609"/>
          <a:ext cx="2353206" cy="1882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Эксперты ЭС</a:t>
          </a:r>
        </a:p>
      </dsp:txBody>
      <dsp:txXfrm>
        <a:off x="1067983" y="1440747"/>
        <a:ext cx="2242930" cy="1772289"/>
      </dsp:txXfrm>
    </dsp:sp>
    <dsp:sp modelId="{08CA93C2-E7AB-944A-89E4-95437DAE86F8}">
      <dsp:nvSpPr>
        <dsp:cNvPr id="0" name=""/>
        <dsp:cNvSpPr/>
      </dsp:nvSpPr>
      <dsp:spPr>
        <a:xfrm rot="16200000">
          <a:off x="3899504" y="1538218"/>
          <a:ext cx="1896015" cy="70596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670908" y="1909"/>
          <a:ext cx="2353206" cy="1882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ЛПР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СППР</a:t>
          </a:r>
        </a:p>
      </dsp:txBody>
      <dsp:txXfrm>
        <a:off x="3726046" y="57047"/>
        <a:ext cx="2242930" cy="1772289"/>
      </dsp:txXfrm>
    </dsp:sp>
    <dsp:sp modelId="{FFDC4AAC-B597-AE4D-BF7C-DADE408762B4}">
      <dsp:nvSpPr>
        <dsp:cNvPr id="0" name=""/>
        <dsp:cNvSpPr/>
      </dsp:nvSpPr>
      <dsp:spPr>
        <a:xfrm rot="19500000">
          <a:off x="5781004" y="2517666"/>
          <a:ext cx="1896015" cy="70596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6328971" y="1385609"/>
          <a:ext cx="2353206" cy="1882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/>
            <a:t>Машинное обучение</a:t>
          </a:r>
        </a:p>
      </dsp:txBody>
      <dsp:txXfrm>
        <a:off x="6384109" y="1440747"/>
        <a:ext cx="2242930" cy="1772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AC44B-CA82-EE40-880B-D81957B2007F}">
      <dsp:nvSpPr>
        <dsp:cNvPr id="0" name=""/>
        <dsp:cNvSpPr/>
      </dsp:nvSpPr>
      <dsp:spPr>
        <a:xfrm>
          <a:off x="5907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B36E2-1926-2C4D-9711-A839558F6670}">
      <dsp:nvSpPr>
        <dsp:cNvPr id="0" name=""/>
        <dsp:cNvSpPr/>
      </dsp:nvSpPr>
      <dsp:spPr>
        <a:xfrm>
          <a:off x="132105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696DD-6583-A94D-8645-4A1479F8E6F3}">
      <dsp:nvSpPr>
        <dsp:cNvPr id="0" name=""/>
        <dsp:cNvSpPr/>
      </dsp:nvSpPr>
      <dsp:spPr>
        <a:xfrm>
          <a:off x="132105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</a:rPr>
            <a:t>Критерии и цели не определены</a:t>
          </a:r>
        </a:p>
      </dsp:txBody>
      <dsp:txXfrm>
        <a:off x="132105" y="3482260"/>
        <a:ext cx="2271571" cy="801730"/>
      </dsp:txXfrm>
    </dsp:sp>
    <dsp:sp modelId="{46803F90-BA7F-9F46-8FD7-FB548CAF29A0}">
      <dsp:nvSpPr>
        <dsp:cNvPr id="0" name=""/>
        <dsp:cNvSpPr/>
      </dsp:nvSpPr>
      <dsp:spPr>
        <a:xfrm>
          <a:off x="2959437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A3AA7-858B-9843-924B-49D7A4C76DDF}">
      <dsp:nvSpPr>
        <dsp:cNvPr id="0" name=""/>
        <dsp:cNvSpPr/>
      </dsp:nvSpPr>
      <dsp:spPr>
        <a:xfrm>
          <a:off x="3085635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hueOff val="28195"/>
                <a:satOff val="-1322"/>
                <a:lumOff val="5650"/>
                <a:alphaOff val="0"/>
                <a:shade val="20000"/>
                <a:satMod val="200000"/>
              </a:schemeClr>
              <a:schemeClr val="accent1">
                <a:hueOff val="28195"/>
                <a:satOff val="-1322"/>
                <a:lumOff val="565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B02A-C555-AC4B-B9EA-5121CB0ABFED}">
      <dsp:nvSpPr>
        <dsp:cNvPr id="0" name=""/>
        <dsp:cNvSpPr/>
      </dsp:nvSpPr>
      <dsp:spPr>
        <a:xfrm>
          <a:off x="3085635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solidFill>
                <a:schemeClr val="tx1"/>
              </a:solidFill>
            </a:rPr>
            <a:t>Нет данных</a:t>
          </a:r>
          <a:endParaRPr lang="ru-RU" sz="1300" kern="1200" dirty="0">
            <a:solidFill>
              <a:schemeClr val="tx1"/>
            </a:solidFill>
          </a:endParaRPr>
        </a:p>
      </dsp:txBody>
      <dsp:txXfrm>
        <a:off x="3085635" y="3482260"/>
        <a:ext cx="2271571" cy="801730"/>
      </dsp:txXfrm>
    </dsp:sp>
    <dsp:sp modelId="{B96C0664-5376-C841-A6A3-5D81B158AD9A}">
      <dsp:nvSpPr>
        <dsp:cNvPr id="0" name=""/>
        <dsp:cNvSpPr/>
      </dsp:nvSpPr>
      <dsp:spPr>
        <a:xfrm>
          <a:off x="5912968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4104E-971B-A84E-B130-7F680E5F58CD}">
      <dsp:nvSpPr>
        <dsp:cNvPr id="0" name=""/>
        <dsp:cNvSpPr/>
      </dsp:nvSpPr>
      <dsp:spPr>
        <a:xfrm>
          <a:off x="6039166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56391"/>
                <a:satOff val="-2645"/>
                <a:lumOff val="11299"/>
                <a:alphaOff val="0"/>
                <a:shade val="20000"/>
                <a:satMod val="200000"/>
              </a:schemeClr>
              <a:schemeClr val="accent1">
                <a:hueOff val="56391"/>
                <a:satOff val="-2645"/>
                <a:lumOff val="11299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2041F1-7E8F-1A45-9572-722A41F32E78}">
      <dsp:nvSpPr>
        <dsp:cNvPr id="0" name=""/>
        <dsp:cNvSpPr/>
      </dsp:nvSpPr>
      <dsp:spPr>
        <a:xfrm>
          <a:off x="6039166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solidFill>
                <a:schemeClr val="tx1"/>
              </a:solidFill>
            </a:rPr>
            <a:t>Пространство поиска решений колоссально – даже суперкомпьютер не справится</a:t>
          </a:r>
          <a:endParaRPr lang="ru-RU" sz="1300" kern="1200" dirty="0">
            <a:solidFill>
              <a:schemeClr val="tx1"/>
            </a:solidFill>
          </a:endParaRPr>
        </a:p>
      </dsp:txBody>
      <dsp:txXfrm>
        <a:off x="6039166" y="3482260"/>
        <a:ext cx="2271571" cy="8017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255BC-43C0-B04A-B39D-61F1E12327C1}">
      <dsp:nvSpPr>
        <dsp:cNvPr id="0" name=""/>
        <dsp:cNvSpPr/>
      </dsp:nvSpPr>
      <dsp:spPr>
        <a:xfrm>
          <a:off x="578876" y="0"/>
          <a:ext cx="6560602" cy="45275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2AF5-233B-1A40-A0FD-CE2BFEB42E87}">
      <dsp:nvSpPr>
        <dsp:cNvPr id="0" name=""/>
        <dsp:cNvSpPr/>
      </dsp:nvSpPr>
      <dsp:spPr>
        <a:xfrm>
          <a:off x="67027" y="1017028"/>
          <a:ext cx="2315795" cy="2493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скорости и ускорения конкретных ТС по конкретным водителям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число кластеров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уровень иерархии объектов для прогноза</a:t>
          </a:r>
        </a:p>
      </dsp:txBody>
      <dsp:txXfrm>
        <a:off x="180075" y="1130076"/>
        <a:ext cx="2089699" cy="2267419"/>
      </dsp:txXfrm>
    </dsp:sp>
    <dsp:sp modelId="{1E19AEAC-32D6-6B4A-9A7E-5B1C01BD41AE}">
      <dsp:nvSpPr>
        <dsp:cNvPr id="0" name=""/>
        <dsp:cNvSpPr/>
      </dsp:nvSpPr>
      <dsp:spPr>
        <a:xfrm>
          <a:off x="2701280" y="1358271"/>
          <a:ext cx="2315795" cy="1811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Выход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принадлежность водителя определённому кластеру</a:t>
          </a:r>
        </a:p>
      </dsp:txBody>
      <dsp:txXfrm>
        <a:off x="2789687" y="1446678"/>
        <a:ext cx="2138981" cy="1634215"/>
      </dsp:txXfrm>
    </dsp:sp>
    <dsp:sp modelId="{6FA7F7DC-8E1A-244F-A78A-0D57001D8FF0}">
      <dsp:nvSpPr>
        <dsp:cNvPr id="0" name=""/>
        <dsp:cNvSpPr/>
      </dsp:nvSpPr>
      <dsp:spPr>
        <a:xfrm>
          <a:off x="5335533" y="382054"/>
          <a:ext cx="2315795" cy="3763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 результатам работы модели нужно: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выбрать несколько водителей из каждого кластера – отследить насколько хорошо они водят.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присвоить кластерам категории опасности.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на регулярной основе информировать о попадании водителя в «опасный» кластер.</a:t>
          </a:r>
        </a:p>
      </dsp:txBody>
      <dsp:txXfrm>
        <a:off x="5448581" y="495102"/>
        <a:ext cx="2089699" cy="3537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19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Поставленная задача была формализована как</a:t>
            </a:r>
            <a:r>
              <a:rPr lang="ru-RU" baseline="0" dirty="0"/>
              <a:t> задача с двумя критериями: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Максимизация суммарной полезности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минимизация времени ожидания начала КЭ с учетом приоритетов.</a:t>
            </a:r>
          </a:p>
          <a:p>
            <a:r>
              <a:rPr lang="ru-RU" baseline="0" dirty="0"/>
              <a:t>Даны ограничения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складируемые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мощностные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последовательность работ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на время начала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определяющие дискретный характер оптимизационных переменных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задача планирования относятся к классу многокритериальных нелинейных задач дискретного целочисленного (комбинаторного по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программирования. Наиболее подходящим методом решения данной задачи является метод неявного перебора, основанный на локальной стратегии поиска. Этот метод, хотя и не гарантирует нахождения точного оптимального решения, как показывает опыт его использования, но позволяет находить с приемлемыми вычислительными затратами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субоптимальные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решения. Достоинством метода является возможность эффективного использования эвристик, учитывающих свойства решаемой задачи, при нахождении допустимых решений, при определении области перебора в районе рассматриваемой точки. </a:t>
            </a:r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20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решения </a:t>
            </a:r>
            <a:r>
              <a:rPr lang="ru-RU" baseline="0" dirty="0"/>
              <a:t>задачи оптимизации формируется проект плана этапной программы показанный на слайде и пользователь может его самостоятельно корректировать.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21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26.02.2024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26.02.2024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26.02.2024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26.02.2024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26.02.2024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26.02.2024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26.02.2024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26.02.2024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26.02.2024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26.02.2024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26.02.2024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26.02.2024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26.02.2024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26.02.2024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26.02.2024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26.02.2024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26.02.2024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publications.mpi-cbg.de/Mayer_2010_431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file:///localhost/E:/Schrank/&#1044;&#1080;&#1087;&#1083;&#1086;&#1084;/&#1055;&#1083;&#1072;&#1082;&#1072;&#1090;&#1099;/&#1057;&#1090;&#1088;&#1091;&#1082;&#1090;&#1091;&#1088;&#1072;%20&#1040;&#1057;&#1050;&#1052;.vsd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8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7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13image439920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31image198064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62.emf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3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A921-F15A-4E4B-803E-90384C4D6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Математическое моделирование, численные методы и комплексы программ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977D83-AC00-5A4E-9DC8-ED0F39864B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endParaRPr lang="ru-RU" dirty="0"/>
          </a:p>
          <a:p>
            <a:r>
              <a:rPr lang="en-US" dirty="0" err="1"/>
              <a:t>vasudakov@fa.com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56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CD3FC-83A9-5E44-A6F9-27D1D54B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задач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35F752-9D94-2D4E-858F-FFB0A361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276998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Прямая задача</a:t>
            </a:r>
            <a:r>
              <a:rPr lang="ru-RU" dirty="0"/>
              <a:t>: структура модели и все её параметры считаются известными, необходимо провести исследование модели для извлечения полезного знания об объекте. </a:t>
            </a:r>
          </a:p>
          <a:p>
            <a:endParaRPr lang="ru-RU" dirty="0"/>
          </a:p>
          <a:p>
            <a:r>
              <a:rPr lang="ru-RU" b="1" dirty="0"/>
              <a:t>Обратная задача</a:t>
            </a:r>
            <a:r>
              <a:rPr lang="ru-RU" dirty="0"/>
              <a:t>: известно множество возможных моделей, надо выбрать конкретную модель (параметры модели) на основании дополнительных данных об объекте. </a:t>
            </a:r>
          </a:p>
          <a:p>
            <a:r>
              <a:rPr lang="ru-RU" dirty="0"/>
              <a:t>Если модель (или параметры) выбираются под требованиях к объекту, то это </a:t>
            </a:r>
            <a:r>
              <a:rPr lang="ru-RU" i="1" dirty="0"/>
              <a:t>задача проектирования.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512E97-72B8-694E-BEE5-DF51CBFE4C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10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931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C1F8-7A4A-4D4E-B6BD-403AD9533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40713"/>
            <a:ext cx="8579734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Этапы построения модели для решения практических задач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2C5980-F3E3-0645-A1AC-5841D8C8F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456801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err="1"/>
              <a:t>Предпроектное</a:t>
            </a:r>
            <a:r>
              <a:rPr lang="ru-RU" dirty="0"/>
              <a:t> обследование (мониторинг ситуации)</a:t>
            </a:r>
          </a:p>
          <a:p>
            <a:pPr lvl="1"/>
            <a:r>
              <a:rPr lang="ru-RU" dirty="0"/>
              <a:t>Как же сейчас обходятся без модели или какие модели используют?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целей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критериев оценки результатов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параметров модели </a:t>
            </a:r>
            <a:r>
              <a:rPr lang="ru-RU" sz="1200" dirty="0"/>
              <a:t>(важен компромисс между универсальностью и сложностью)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Математическая формализация (на этом этапе определяется класс модели)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Выбор метода решения задачи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Разработка алгоритмов моделирования (опционально)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Выбор инструментальных средств или языков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Проведение вычислительных экспериментов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Анализ результатов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 необходимости возврат на предыдущие шаги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6620D2-399A-CB43-9CF5-C16136B6D0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11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31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12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1384995"/>
          </a:xfrm>
        </p:spPr>
        <p:txBody>
          <a:bodyPr>
            <a:normAutofit fontScale="47500" lnSpcReduction="20000"/>
          </a:bodyPr>
          <a:lstStyle/>
          <a:p>
            <a:r>
              <a:rPr lang="ru-RU" dirty="0"/>
              <a:t>Но можно ли описать вертолет одной моделью?</a:t>
            </a:r>
          </a:p>
          <a:p>
            <a:endParaRPr lang="ru-RU" dirty="0"/>
          </a:p>
          <a:p>
            <a:r>
              <a:rPr lang="ru-RU" dirty="0"/>
              <a:t>А есть ли польза от одной модели?</a:t>
            </a:r>
          </a:p>
          <a:p>
            <a:endParaRPr lang="ru-RU" dirty="0"/>
          </a:p>
          <a:p>
            <a:r>
              <a:rPr lang="ru-RU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13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41549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Система – </a:t>
            </a:r>
          </a:p>
          <a:p>
            <a:pPr marL="285750" indent="-285750"/>
            <a:r>
              <a:rPr lang="ru-RU" dirty="0"/>
              <a:t>множество элементов и</a:t>
            </a:r>
          </a:p>
          <a:p>
            <a:pPr marL="285750" indent="-285750"/>
            <a:r>
              <a:rPr lang="ru-RU" dirty="0"/>
              <a:t>отношений между ними, </a:t>
            </a:r>
          </a:p>
          <a:p>
            <a:pPr marL="285750" indent="-285750"/>
            <a:r>
              <a:rPr lang="ru-RU" dirty="0"/>
              <a:t>объединенных для достижения цели </a:t>
            </a:r>
          </a:p>
          <a:p>
            <a:pPr marL="285750" indent="-285750"/>
            <a:endParaRPr lang="ru-RU" dirty="0"/>
          </a:p>
          <a:p>
            <a:pPr marL="0" indent="0">
              <a:buNone/>
            </a:pPr>
            <a:r>
              <a:rPr lang="ru-RU" dirty="0"/>
              <a:t>В качестве элементов могут быть другие системы</a:t>
            </a:r>
          </a:p>
          <a:p>
            <a:r>
              <a:rPr lang="ru-RU" dirty="0"/>
              <a:t>Система взаимодействует со средой как единое целое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Свойства:</a:t>
            </a:r>
          </a:p>
          <a:p>
            <a:pPr marL="285750" indent="-285750"/>
            <a:r>
              <a:rPr lang="ru-RU" dirty="0" err="1"/>
              <a:t>Интегративность</a:t>
            </a:r>
            <a:r>
              <a:rPr lang="ru-RU" dirty="0"/>
              <a:t> (ограниченность от среды)</a:t>
            </a:r>
          </a:p>
          <a:p>
            <a:pPr marL="285750" indent="-285750"/>
            <a:r>
              <a:rPr lang="ru-RU" dirty="0" err="1"/>
              <a:t>Синергичность</a:t>
            </a:r>
            <a:endParaRPr lang="ru-RU" dirty="0"/>
          </a:p>
          <a:p>
            <a:pPr marL="285750" indent="-285750"/>
            <a:r>
              <a:rPr lang="ru-RU" dirty="0" err="1"/>
              <a:t>Эмерджентность</a:t>
            </a:r>
            <a:endParaRPr lang="ru-RU" dirty="0"/>
          </a:p>
          <a:p>
            <a:pPr marL="285750" indent="-285750"/>
            <a:r>
              <a:rPr lang="ru-RU" dirty="0" err="1"/>
              <a:t>Ингерентность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14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15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8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393983"/>
            <a:ext cx="7296150" cy="5340191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4524" y="37021"/>
            <a:ext cx="7907338" cy="13569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0" dirty="0">
                <a:solidFill>
                  <a:prstClr val="black"/>
                </a:solidFill>
                <a:effectLst/>
              </a:rPr>
              <a:t>Планирование космических экспериментов (КЭ)</a:t>
            </a:r>
            <a:br>
              <a:rPr lang="ru-RU" sz="2800" b="0" dirty="0">
                <a:solidFill>
                  <a:prstClr val="black"/>
                </a:solidFill>
                <a:effectLst/>
              </a:rPr>
            </a:br>
            <a:r>
              <a:rPr lang="ru-RU" sz="2800" b="0" dirty="0">
                <a:solidFill>
                  <a:prstClr val="black"/>
                </a:solidFill>
                <a:effectLst/>
              </a:rPr>
              <a:t>на РС МКС</a:t>
            </a: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9462" y="-244848"/>
            <a:ext cx="7581901" cy="1171948"/>
          </a:xfrm>
        </p:spPr>
        <p:txBody>
          <a:bodyPr/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4" y="1140473"/>
            <a:ext cx="8782051" cy="548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3178"/>
            <a:ext cx="8229600" cy="837067"/>
          </a:xfrm>
        </p:spPr>
        <p:txBody>
          <a:bodyPr/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0245"/>
            <a:ext cx="9144000" cy="560210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F5B08-8FAD-4D47-B985-178F08C9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82637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42BA2-C6DA-5B46-A25A-9E810B1C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9161"/>
            <a:ext cx="8021080" cy="5437190"/>
          </a:xfrm>
        </p:spPr>
        <p:txBody>
          <a:bodyPr>
            <a:normAutofit/>
          </a:bodyPr>
          <a:lstStyle/>
          <a:p>
            <a:r>
              <a:rPr lang="ru-RU" sz="2400" dirty="0" err="1"/>
              <a:t>Хемди</a:t>
            </a:r>
            <a:r>
              <a:rPr lang="ru-RU" sz="2400" dirty="0"/>
              <a:t> </a:t>
            </a:r>
            <a:r>
              <a:rPr lang="ru-RU" sz="2400" dirty="0" err="1"/>
              <a:t>Таха</a:t>
            </a:r>
            <a:r>
              <a:rPr lang="ru-RU" sz="2400" dirty="0"/>
              <a:t>. Исследование операций</a:t>
            </a:r>
            <a:endParaRPr lang="en-US" sz="2400" dirty="0"/>
          </a:p>
          <a:p>
            <a:r>
              <a:rPr lang="ru-RU" sz="2400" dirty="0"/>
              <a:t>Олег Ларичев. Теория и методы принятия решений, а также Хроника событий в Волшебных странах</a:t>
            </a:r>
          </a:p>
          <a:p>
            <a:r>
              <a:rPr lang="ru-RU" sz="2400" dirty="0"/>
              <a:t>Губанов Д.А., Новиков Д.А., </a:t>
            </a:r>
            <a:r>
              <a:rPr lang="ru-RU" sz="2400" dirty="0" err="1"/>
              <a:t>Чхартишвили</a:t>
            </a:r>
            <a:r>
              <a:rPr lang="ru-RU" sz="2400" dirty="0"/>
              <a:t> А.Г. Социальные сети: модели информационного влияния, управления и противоборства</a:t>
            </a:r>
          </a:p>
          <a:p>
            <a:r>
              <a:rPr lang="ru-RU" sz="2400" dirty="0"/>
              <a:t>Ричард </a:t>
            </a:r>
            <a:r>
              <a:rPr lang="ru-RU" sz="2400" dirty="0" err="1"/>
              <a:t>Саттон</a:t>
            </a:r>
            <a:r>
              <a:rPr lang="ru-RU" sz="2400" dirty="0"/>
              <a:t>, Эндрю </a:t>
            </a:r>
            <a:r>
              <a:rPr lang="ru-RU" sz="2400" dirty="0" err="1"/>
              <a:t>Барто</a:t>
            </a:r>
            <a:r>
              <a:rPr lang="ru-RU" sz="2400" dirty="0"/>
              <a:t>. Обучение с подкреплением </a:t>
            </a:r>
          </a:p>
          <a:p>
            <a:r>
              <a:rPr lang="ru-RU" sz="2400" dirty="0"/>
              <a:t>Аллен Б. </a:t>
            </a:r>
            <a:r>
              <a:rPr lang="ru-RU" sz="2400" dirty="0" err="1"/>
              <a:t>Дауни</a:t>
            </a:r>
            <a:r>
              <a:rPr lang="ru-RU" sz="2400" dirty="0"/>
              <a:t>. Изучение сложных систем с помощью </a:t>
            </a:r>
            <a:r>
              <a:rPr lang="en" sz="2400" dirty="0"/>
              <a:t>Python</a:t>
            </a:r>
          </a:p>
          <a:p>
            <a:r>
              <a:rPr lang="ru-RU" sz="2400" dirty="0" err="1"/>
              <a:t>Джоэл</a:t>
            </a:r>
            <a:r>
              <a:rPr lang="ru-RU" sz="2400" dirty="0"/>
              <a:t> </a:t>
            </a:r>
            <a:r>
              <a:rPr lang="ru-RU" sz="2400" dirty="0" err="1"/>
              <a:t>Грас</a:t>
            </a:r>
            <a:r>
              <a:rPr lang="ru-RU" sz="2400" dirty="0"/>
              <a:t>. </a:t>
            </a:r>
            <a:r>
              <a:rPr lang="en" sz="2400" dirty="0"/>
              <a:t>Data Science. </a:t>
            </a:r>
            <a:r>
              <a:rPr lang="ru-RU" sz="2400" dirty="0"/>
              <a:t>Наука о данных с нуля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847112-9AA9-0544-B8D7-37881427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7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99253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Формализация задачи планирования КЭ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7209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Целевая функция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Ограничения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32" y="1476082"/>
            <a:ext cx="6391909" cy="124927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9" y="3250410"/>
            <a:ext cx="7320476" cy="318351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4" name="Рисунок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616856"/>
            <a:ext cx="7889875" cy="6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973CE-DD57-4643-A366-A51E03BC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913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Оптимальное размещение грузов на борту воздушных судов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𝑣𝑖𝑗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  <a:blipFill>
                <a:blip r:embed="rId2"/>
                <a:stretch>
                  <a:fillRect t="-21514" b="-21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6D97EC-A741-CA46-B5E9-28CCBF8E152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85" r="9495" b="17091"/>
          <a:stretch>
            <a:fillRect/>
          </a:stretch>
        </p:blipFill>
        <p:spPr bwMode="auto">
          <a:xfrm>
            <a:off x="4864499" y="3228278"/>
            <a:ext cx="4028599" cy="24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/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ru-RU" sz="135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nary>
                          <m:sSub>
                            <m:sSub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35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  <a:blipFill>
                <a:blip r:embed="rId4"/>
                <a:stretch>
                  <a:fillRect l="-28859" t="-96296" r="-2685" b="-15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131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BAD8A-FFFC-9049-BE56-A39D98FB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0B4471-44F1-1A47-B56B-A43AB1C01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о формировании производственного плана предприятия</a:t>
            </a:r>
          </a:p>
          <a:p>
            <a:r>
              <a:rPr lang="ru-RU" dirty="0"/>
              <a:t>Задача </a:t>
            </a:r>
            <a:r>
              <a:rPr lang="ru-RU" dirty="0" err="1"/>
              <a:t>целераспределения</a:t>
            </a:r>
            <a:r>
              <a:rPr lang="ru-RU" dirty="0"/>
              <a:t> средств ПВО по объектам нападения</a:t>
            </a:r>
          </a:p>
          <a:p>
            <a:r>
              <a:rPr lang="ru-RU" dirty="0"/>
              <a:t>Задача выбора оптимального маршрута на транспортной сети.</a:t>
            </a:r>
          </a:p>
          <a:p>
            <a:r>
              <a:rPr lang="ru-RU" dirty="0"/>
              <a:t>Задача оптимального управления многоэтапной программой работ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E2B9BB-AFFC-E647-B386-400A7FD2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00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1BBBC-9B54-8342-9504-D34B9551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постановка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9D8B0-0654-F04C-9DDF-C532F16E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4E40E603-6815-F847-B53B-7F3EFF66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76" y="1542192"/>
            <a:ext cx="8008577" cy="440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63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C6A84-877A-D744-A7CA-34A425D8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58BAE9-178F-8E4E-AB5C-0868ECBD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Задачи линейного программирования</a:t>
            </a:r>
          </a:p>
          <a:p>
            <a:r>
              <a:rPr lang="ru-RU" dirty="0"/>
              <a:t>Задачи дискретного программирования</a:t>
            </a:r>
          </a:p>
          <a:p>
            <a:r>
              <a:rPr lang="ru-RU" dirty="0"/>
              <a:t>Задачи смешанного линейно-целочисленного программирования</a:t>
            </a:r>
          </a:p>
          <a:p>
            <a:r>
              <a:rPr lang="ru-RU" dirty="0"/>
              <a:t>Задачи динамического программирования</a:t>
            </a:r>
          </a:p>
          <a:p>
            <a:r>
              <a:rPr lang="ru-RU" dirty="0"/>
              <a:t>Задачи нелинейного программирования</a:t>
            </a:r>
          </a:p>
          <a:p>
            <a:r>
              <a:rPr lang="ru-RU" dirty="0"/>
              <a:t>Задачи оптимального управления</a:t>
            </a:r>
          </a:p>
          <a:p>
            <a:r>
              <a:rPr lang="ru-RU" dirty="0"/>
              <a:t>Задачи стохастического программирования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2B2F4B-4FFE-A948-8B1E-FDC9503C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84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E1075-7575-C843-9D9D-38E832C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Производственная 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2D435B-8062-E948-A2FD-39523169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Рассматривается некоторая производственная система, способная производить несколько видов продукции. Для производства используется ряд сырьевых ресурсов, имеющихся в системе в ограниченном количестве. От реализации произведенной продукции система получает прибыль. Требуется так составить производственный план (определить, какие виды продукции и в каком количестве производить), чтобы при имеющихся ограничениях на сырьевые ресурсы получить максимальную прибыль.</a:t>
            </a: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15364C-DDBD-D145-8E2B-8F4D3739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08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D340C-2F19-6C44-850F-B9E09525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Формализованная постановка</a:t>
            </a: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id="{01470043-B1A3-2248-BA8E-213AD100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1460499"/>
            <a:ext cx="7825246" cy="250601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9DD7BF-B9E1-4D49-B417-47051B01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1EE7C05-F429-5B4D-8888-5D6C3253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" y="3828363"/>
            <a:ext cx="8214161" cy="26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12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DE640-CA4E-DF48-97AA-556A180E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Задача о поднятии плит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F49E79-4160-E741-B107-BD93CD0F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947"/>
            <a:ext cx="8229600" cy="31447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/>
              <a:t>Необходимо проверить состояние кабельных линий, которые находятся  под полом, состоящим из плит. Для проверки каждого кабеля достаточно получить к нему доступ в любом месте, для чего нужно поднять соответствующую плиту. На поле расположено оборудование. Поэтому с поднятием каждой плиты пола связан определенный объем работ по  демонтажу и перемещению оборудования, задаваемый в человеко-часах. Необходимо определить плиты, которые нужно поднять таким образом, чтобы обеспечить доступ ко всем кабелям, а суммарный объем работ, связанный с поднятием плит фальшпола, был бы минимальным. </a:t>
            </a:r>
            <a:endParaRPr lang="en-US" sz="1600" dirty="0"/>
          </a:p>
          <a:p>
            <a:pPr marL="0" indent="0">
              <a:buNone/>
            </a:pPr>
            <a:r>
              <a:rPr lang="ru-RU" sz="1600" b="1" dirty="0"/>
              <a:t>Вход: стоимость поднятия плит, какие кабели под какими плитами лежат. </a:t>
            </a:r>
          </a:p>
          <a:p>
            <a:pPr marL="0" indent="0">
              <a:buNone/>
            </a:pPr>
            <a:r>
              <a:rPr lang="ru-RU" sz="1600" b="1" dirty="0"/>
              <a:t>Выход: Какие плиты поднимаем.</a:t>
            </a:r>
          </a:p>
          <a:p>
            <a:pPr marL="0" indent="0">
              <a:buNone/>
            </a:pPr>
            <a:r>
              <a:rPr lang="ru-RU" sz="1600" b="1" dirty="0"/>
              <a:t>Программа должна работать с произвольными корректными данными.</a:t>
            </a:r>
          </a:p>
          <a:p>
            <a:pPr marL="0" indent="0">
              <a:buNone/>
            </a:pPr>
            <a:r>
              <a:rPr lang="ru-RU" sz="1600" b="1" dirty="0"/>
              <a:t>Пример исходных данных: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E5543E-268C-F844-A201-B037F5BF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C5C127-5978-D143-8D84-FD3C7630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4216400"/>
            <a:ext cx="6134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38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CEB30-1548-694D-9F49-DC377812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Трудноразрешимые задачи, </a:t>
            </a:r>
            <a:br>
              <a:rPr lang="ru-RU" dirty="0"/>
            </a:br>
            <a:r>
              <a:rPr lang="en-US" dirty="0"/>
              <a:t>NP-</a:t>
            </a:r>
            <a:r>
              <a:rPr lang="ru-RU" dirty="0"/>
              <a:t>полнота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00E753-BF4A-8F41-B11C-E66E3FE1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87F970F0-3DFF-684A-9CA7-AECF3748A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607" y="1701788"/>
            <a:ext cx="6384786" cy="5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2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99152"/>
            <a:ext cx="7886700" cy="5622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Модели исследования операций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Программные пакеты оптимизации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Модели клеточных автоматов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Дискретно</a:t>
            </a:r>
            <a:r>
              <a:rPr lang="en-US" dirty="0"/>
              <a:t>-</a:t>
            </a:r>
            <a:r>
              <a:rPr lang="ru-RU" dirty="0"/>
              <a:t>событийное моделирование</a:t>
            </a:r>
            <a:r>
              <a:rPr lang="en-US" dirty="0"/>
              <a:t>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Машинное обучение с подкреплением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Системы поддержки принятия решений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Мультиагентное</a:t>
            </a:r>
            <a:r>
              <a:rPr lang="ru-RU" dirty="0"/>
              <a:t> моделирование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Моделирование на базе фреймов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478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быстродействия ЭВМ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69" y="1417638"/>
            <a:ext cx="5594262" cy="41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51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21417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BDD3A-7B09-4A4D-9096-8CD534E9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решать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6F6F8-13B3-0B45-903E-6A1A83C8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ru-RU" dirty="0"/>
              <a:t>Пакеты</a:t>
            </a:r>
            <a:endParaRPr lang="en-US" dirty="0"/>
          </a:p>
          <a:p>
            <a:r>
              <a:rPr lang="en-US" dirty="0"/>
              <a:t>SCIP</a:t>
            </a:r>
          </a:p>
          <a:p>
            <a:r>
              <a:rPr lang="en-US" dirty="0"/>
              <a:t>IBM ILOG</a:t>
            </a:r>
          </a:p>
          <a:p>
            <a:r>
              <a:rPr lang="en-US" dirty="0"/>
              <a:t>GAMS</a:t>
            </a:r>
          </a:p>
          <a:p>
            <a:r>
              <a:rPr lang="en-US" dirty="0"/>
              <a:t>FRODO</a:t>
            </a:r>
          </a:p>
          <a:p>
            <a:r>
              <a:rPr lang="en-US" dirty="0"/>
              <a:t>GUROBI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Языки</a:t>
            </a:r>
            <a:r>
              <a:rPr lang="en-US" dirty="0"/>
              <a:t>/</a:t>
            </a:r>
            <a:r>
              <a:rPr lang="ru-RU" dirty="0"/>
              <a:t>Форматы</a:t>
            </a:r>
          </a:p>
          <a:p>
            <a:r>
              <a:rPr lang="en-US" dirty="0"/>
              <a:t>AMPL</a:t>
            </a:r>
          </a:p>
          <a:p>
            <a:r>
              <a:rPr lang="en-US" dirty="0"/>
              <a:t>MPS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BD7AD0-6A38-7643-B7A3-411CD34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9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32990"/>
            <a:ext cx="9144000" cy="907252"/>
          </a:xfrm>
        </p:spPr>
        <p:txBody>
          <a:bodyPr>
            <a:noAutofit/>
          </a:bodyPr>
          <a:lstStyle/>
          <a:p>
            <a:r>
              <a:rPr lang="ru-RU" sz="3200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1954" y="1204332"/>
            <a:ext cx="8832294" cy="54249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18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1461C-9C63-4449-817E-F30A8633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35B2F78-AEB5-AA4D-A0FF-11730D3B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087" y="1290023"/>
            <a:ext cx="7794502" cy="538541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58D762-AD84-6942-B0EB-5D30A02D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72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148465"/>
            <a:ext cx="9144000" cy="445378"/>
          </a:xfrm>
        </p:spPr>
        <p:txBody>
          <a:bodyPr>
            <a:noAutofit/>
          </a:bodyPr>
          <a:lstStyle/>
          <a:p>
            <a:r>
              <a:rPr lang="ru-RU" sz="3200" dirty="0"/>
              <a:t>Решение оптимизационных задач в </a:t>
            </a:r>
            <a:r>
              <a:rPr lang="en-US" sz="3200" dirty="0" err="1"/>
              <a:t>ws-dss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5" y="610471"/>
            <a:ext cx="6725230" cy="58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5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FB1AC-CEAD-DB4C-A135-DAD9AAD4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Постановка задачи оптимизации белковых компонент пищевых продуктов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360D224-B393-C347-884F-6FA633033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4605" y="1536198"/>
            <a:ext cx="5627876" cy="20596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AB0611-BA9F-0F4A-899B-14F82E07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A4ACA3-763D-4D48-9EC7-58E3B99DE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470"/>
          <a:stretch/>
        </p:blipFill>
        <p:spPr>
          <a:xfrm>
            <a:off x="366320" y="1417638"/>
            <a:ext cx="2804079" cy="32969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24088E-4E0D-E348-9F4B-BF8610F5E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605" y="3714376"/>
            <a:ext cx="4813300" cy="330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C1F6D8-F2EA-7148-82BF-E7C18CBAF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903" y="4496302"/>
            <a:ext cx="2298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22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A8075-69FC-3A4D-9B8D-68692B1A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43697"/>
          </a:xfrm>
        </p:spPr>
        <p:txBody>
          <a:bodyPr>
            <a:normAutofit fontScale="90000"/>
          </a:bodyPr>
          <a:lstStyle/>
          <a:p>
            <a:r>
              <a:rPr lang="ru-RU" dirty="0"/>
              <a:t>Сведение к каноническому виду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5DA4FB-1EB0-D546-ABED-80F1B140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701" y="596591"/>
            <a:ext cx="5173699" cy="589628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F0AFB8-F185-B947-8F4A-F8082C17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41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BCE06-3C15-E84E-BE02-4AA26EF6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Оптимизация планирования экипажей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E45788-B056-EB4F-8D04-6FBF0514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2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Дано:</a:t>
            </a:r>
          </a:p>
          <a:p>
            <a:r>
              <a:rPr lang="ru-RU" sz="2400" dirty="0"/>
              <a:t>Множество рейсов (время и аэропорт для вылета/прилета)</a:t>
            </a:r>
          </a:p>
          <a:p>
            <a:r>
              <a:rPr lang="ru-RU" sz="2400" dirty="0"/>
              <a:t>Стоимость полета экипажа экипажем и стоимость полета экипажа пассажирами </a:t>
            </a:r>
          </a:p>
          <a:p>
            <a:r>
              <a:rPr lang="ru-RU" sz="2400" dirty="0"/>
              <a:t>Стоимость простоя</a:t>
            </a:r>
          </a:p>
          <a:p>
            <a:r>
              <a:rPr lang="ru-RU" sz="2400" dirty="0"/>
              <a:t>Число экипажей в аэропортах</a:t>
            </a:r>
          </a:p>
          <a:p>
            <a:r>
              <a:rPr lang="ru-RU" sz="2400" dirty="0"/>
              <a:t>Экипаж должен вернуться в пункт вылета</a:t>
            </a:r>
          </a:p>
          <a:p>
            <a:r>
              <a:rPr lang="ru-RU" sz="2400" dirty="0"/>
              <a:t>Предполетные операции 1 час, послеполетные 15 минут</a:t>
            </a:r>
          </a:p>
          <a:p>
            <a:pPr marL="0" indent="0">
              <a:buNone/>
            </a:pPr>
            <a:r>
              <a:rPr lang="ru-RU" sz="2400" dirty="0"/>
              <a:t>Требуется:</a:t>
            </a:r>
          </a:p>
          <a:p>
            <a:r>
              <a:rPr lang="ru-RU" sz="2400" dirty="0"/>
              <a:t>Составить расписание для экипажей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E8319E-9602-A245-B56E-8FD79C67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9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D8CBC-385D-1A48-98C2-75A5C85A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620008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Математическое моделирование. Определение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4B4CF9-52BB-8249-81A1-6D3B4559B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4698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Математическая модель</a:t>
            </a:r>
            <a:r>
              <a:rPr lang="ru-RU" dirty="0"/>
              <a:t> — это приближённое описание какого-либо класса явлений внешнего мира, выраженное </a:t>
            </a:r>
            <a:r>
              <a:rPr lang="ru-RU" i="1" dirty="0"/>
              <a:t>математическими символами</a:t>
            </a:r>
          </a:p>
          <a:p>
            <a:endParaRPr lang="ru-RU" dirty="0"/>
          </a:p>
          <a:p>
            <a:r>
              <a:rPr lang="ru-RU" b="1" dirty="0"/>
              <a:t>Математическое моделирование </a:t>
            </a:r>
            <a:r>
              <a:rPr lang="ru-RU" dirty="0"/>
              <a:t>— это опосредованное практическое или теоретическое исследование объекта, при котором непосредственно изучается не сам интересующий нас объект, а некоторая вспомогательная искусственная или естественная система (модель), находящаяся в некотором объективном соответствии с познаваемым объектом, способная замещать его в определённых отношениях и дающая при её исследовании, в конечном счёте, информацию о самом моделируемом объекте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F5131F-A95E-4746-A506-CE73947B47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691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 (</a:t>
            </a:r>
            <a:r>
              <a:rPr lang="en-US" dirty="0"/>
              <a:t>NLP</a:t>
            </a:r>
            <a:r>
              <a:rPr lang="ru-RU" dirty="0"/>
              <a:t>), в том числе аннотирование научной-технической информации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554153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38" y="325285"/>
            <a:ext cx="7727508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Искусственный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38" y="1192192"/>
            <a:ext cx="8704162" cy="40002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b="1" dirty="0"/>
              <a:t>ГОСТ Р 59277— 2020: </a:t>
            </a:r>
            <a:endParaRPr lang="ru-RU" sz="3200" dirty="0"/>
          </a:p>
          <a:p>
            <a:pPr marL="0" indent="0">
              <a:buNone/>
            </a:pPr>
            <a:r>
              <a:rPr lang="ru-RU" sz="3200" dirty="0"/>
              <a:t>Искусственный интеллект (</a:t>
            </a:r>
            <a:r>
              <a:rPr lang="en-US" sz="3200" dirty="0"/>
              <a:t>artificial intelligence): </a:t>
            </a:r>
            <a:endParaRPr lang="ru-RU" sz="3200" dirty="0"/>
          </a:p>
          <a:p>
            <a:pPr marL="342883" lvl="1" indent="0">
              <a:buNone/>
            </a:pPr>
            <a:r>
              <a:rPr lang="ru-RU" sz="2800" dirty="0"/>
              <a:t>комплекс технологических решений, позво­ляющий имитировать когнитивные функции человека (включая самообучение, поиск решений без за­ ранее заданного алгоритма и достижение </a:t>
            </a:r>
            <a:r>
              <a:rPr lang="ru-RU" sz="2800" dirty="0" err="1"/>
              <a:t>инсайта</a:t>
            </a:r>
            <a:r>
              <a:rPr lang="ru-RU" sz="2800" dirty="0"/>
              <a:t>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3310526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90" y="555332"/>
            <a:ext cx="7885841" cy="64442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199761"/>
            <a:ext cx="8614284" cy="4842224"/>
          </a:xfrm>
        </p:spPr>
        <p:txBody>
          <a:bodyPr>
            <a:noAutofit/>
          </a:bodyPr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33" y="477515"/>
            <a:ext cx="8258334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Давайте подумаем 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471687"/>
            <a:ext cx="8258334" cy="5033285"/>
          </a:xfrm>
        </p:spPr>
        <p:txBody>
          <a:bodyPr>
            <a:normAutofit/>
          </a:bodyPr>
          <a:lstStyle/>
          <a:p>
            <a:r>
              <a:rPr lang="ru-RU" dirty="0"/>
              <a:t>Зачем мы учим машины? Например, получить прогноз продаж</a:t>
            </a:r>
          </a:p>
          <a:p>
            <a:r>
              <a:rPr lang="ru-RU" dirty="0"/>
              <a:t>Какие у разработчика моделей?</a:t>
            </a:r>
          </a:p>
          <a:p>
            <a:r>
              <a:rPr lang="ru-RU" dirty="0"/>
              <a:t>А какие цели у бизнеса?</a:t>
            </a:r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2784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6956"/>
            <a:ext cx="8270424" cy="5158260"/>
          </a:xfrm>
        </p:spPr>
        <p:txBody>
          <a:bodyPr>
            <a:normAutofit/>
          </a:bodyPr>
          <a:lstStyle/>
          <a:p>
            <a:r>
              <a:rPr lang="ru-RU" dirty="0"/>
              <a:t>Прибыль (часто 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знаю....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771" y="1238491"/>
          <a:ext cx="9695024" cy="5428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13" y="412696"/>
            <a:ext cx="7178621" cy="884436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Пример из бизнеса FMCG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263" y="1332623"/>
            <a:ext cx="7537473" cy="458535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7C72A5-A7F0-E24C-9E52-11717997C35E}"/>
              </a:ext>
            </a:extLst>
          </p:cNvPr>
          <p:cNvSpPr/>
          <p:nvPr/>
        </p:nvSpPr>
        <p:spPr>
          <a:xfrm>
            <a:off x="803263" y="1145894"/>
            <a:ext cx="7537473" cy="477207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28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A8ED2-48C7-4740-B048-FF442793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B52739-6319-1048-B483-F23AD341E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553998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Почему мы исследуем модели объектов, а не сами объекты?</a:t>
            </a:r>
          </a:p>
          <a:p>
            <a:r>
              <a:rPr lang="ru-RU" dirty="0"/>
              <a:t>......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50A5EE-8E45-ED4F-AAB3-1160BCE7CA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26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56" y="1283562"/>
            <a:ext cx="7886700" cy="5149552"/>
          </a:xfrm>
        </p:spPr>
        <p:txBody>
          <a:bodyPr/>
          <a:lstStyle/>
          <a:p>
            <a:r>
              <a:rPr lang="ru-RU" dirty="0"/>
              <a:t>Регрессия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63" y="616398"/>
            <a:ext cx="5396594" cy="40544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Итоги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BD3A74B-C5F2-F043-86C0-8175B3C03C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6231" y="1021840"/>
          <a:ext cx="8442843" cy="583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546463" y="1841378"/>
            <a:ext cx="4973988" cy="5220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/>
              <a:t>Нужно справиться с тремя сложностями: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1725495"/>
            <a:ext cx="7195459" cy="310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rgbClr val="00B0F0"/>
                </a:solidFill>
              </a:rPr>
              <a:t>Методы машинного обучения с учителем</a:t>
            </a:r>
          </a:p>
          <a:p>
            <a:endParaRPr lang="ru-RU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Типы задач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месяц, качество вина.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бесконечное.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конечное.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379276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4, 8, 9, 26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Выход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39.2, 46.4, 48.2, 78.8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Задача: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Если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= 256</a:t>
            </a:r>
            <a:r>
              <a:rPr lang="ru-RU" sz="2400" dirty="0">
                <a:solidFill>
                  <a:schemeClr val="tx1"/>
                </a:solidFill>
              </a:rPr>
              <a:t>,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	то чему равен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? </a:t>
            </a:r>
            <a:endParaRPr lang="ru-RU" sz="2400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8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384162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Подготовка к решению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298654"/>
            <a:ext cx="5897626" cy="52952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B1E14-32EF-2B47-838C-32FA673AE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39"/>
          <a:stretch/>
        </p:blipFill>
        <p:spPr>
          <a:xfrm>
            <a:off x="1210598" y="1329588"/>
            <a:ext cx="5844482" cy="52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57023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scikit-learn</a:t>
            </a:r>
            <a:endParaRPr lang="ru-RU" sz="32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458227"/>
            <a:ext cx="7218420" cy="52335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FD3072-307C-8447-9C9D-F12BAEABF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23"/>
          <a:stretch/>
        </p:blipFill>
        <p:spPr>
          <a:xfrm>
            <a:off x="1217220" y="1478866"/>
            <a:ext cx="7107562" cy="521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3478" r="-3478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2599841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13144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многомерном случае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blipFill>
                <a:blip r:embed="rId2"/>
                <a:stretch>
                  <a:fillRect l="-452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106A95C-692B-114F-9640-7597B5E697CA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1203012"/>
          <a:ext cx="7438757" cy="4451976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574871">
                  <a:extLst>
                    <a:ext uri="{9D8B030D-6E8A-4147-A177-3AD203B41FA5}">
                      <a16:colId xmlns:a16="http://schemas.microsoft.com/office/drawing/2014/main" val="3959730806"/>
                    </a:ext>
                  </a:extLst>
                </a:gridCol>
                <a:gridCol w="1507857">
                  <a:extLst>
                    <a:ext uri="{9D8B030D-6E8A-4147-A177-3AD203B41FA5}">
                      <a16:colId xmlns:a16="http://schemas.microsoft.com/office/drawing/2014/main" val="1184115385"/>
                    </a:ext>
                  </a:extLst>
                </a:gridCol>
                <a:gridCol w="1641888">
                  <a:extLst>
                    <a:ext uri="{9D8B030D-6E8A-4147-A177-3AD203B41FA5}">
                      <a16:colId xmlns:a16="http://schemas.microsoft.com/office/drawing/2014/main" val="3099079823"/>
                    </a:ext>
                  </a:extLst>
                </a:gridCol>
                <a:gridCol w="1524610">
                  <a:extLst>
                    <a:ext uri="{9D8B030D-6E8A-4147-A177-3AD203B41FA5}">
                      <a16:colId xmlns:a16="http://schemas.microsoft.com/office/drawing/2014/main" val="865379768"/>
                    </a:ext>
                  </a:extLst>
                </a:gridCol>
                <a:gridCol w="1189531">
                  <a:extLst>
                    <a:ext uri="{9D8B030D-6E8A-4147-A177-3AD203B41FA5}">
                      <a16:colId xmlns:a16="http://schemas.microsoft.com/office/drawing/2014/main" val="458177028"/>
                    </a:ext>
                  </a:extLst>
                </a:gridCol>
              </a:tblGrid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298539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481742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404762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330205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4388546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15207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08283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283222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4581172"/>
                  </a:ext>
                </a:extLst>
              </a:tr>
              <a:tr h="274366"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307725"/>
                  </a:ext>
                </a:extLst>
              </a:tr>
              <a:tr h="4849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Коэффициенты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Стандартная ошибка</a:t>
                      </a:r>
                      <a:endParaRPr lang="ru-RU" sz="1200" b="0" i="1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статистика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Значение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46093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пересечение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2,2737E-13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1,4927E-13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1,52328045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0,26714387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694765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1,45E-15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2,0689E+15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2,3362E-31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3617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3,6581E-15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-5,467E+14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3,3454E-30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5399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1,6099E-15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3,1058E+15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1,0367E-31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715938"/>
                  </a:ext>
                </a:extLst>
              </a:tr>
              <a:tr h="278999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3,2317E-15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-9,283E+14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1,1604E-30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483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41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C482A-88D9-BA4D-8E11-AF9EF19B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940713"/>
            <a:ext cx="8626033" cy="861774"/>
          </a:xfrm>
        </p:spPr>
        <p:txBody>
          <a:bodyPr>
            <a:noAutofit/>
          </a:bodyPr>
          <a:lstStyle/>
          <a:p>
            <a:r>
              <a:rPr lang="ru-RU" sz="3600" dirty="0"/>
              <a:t>Некоторые причины для моделирования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895A32-7707-4542-99CF-A184A514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1661993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Натурные испытания – это дорого/долго</a:t>
            </a:r>
          </a:p>
          <a:p>
            <a:endParaRPr lang="ru-RU" dirty="0"/>
          </a:p>
          <a:p>
            <a:r>
              <a:rPr lang="ru-RU" b="1" i="1" dirty="0"/>
              <a:t>Суть моделирования в абстрагировании/избирательности</a:t>
            </a:r>
          </a:p>
          <a:p>
            <a:pPr lvl="1"/>
            <a:r>
              <a:rPr lang="ru-RU" dirty="0"/>
              <a:t>Абстрагирование – это одни из способов борьбы со сложностями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3A1A9C-2691-E943-9ECA-4E1C2EDD1B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73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Математическая постановка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Дана обучающая выборка: 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>
                    <a:solidFill>
                      <a:schemeClr val="tx1"/>
                    </a:solidFill>
                  </a:rPr>
                  <a:t>– вектор размерности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Для поиска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326" b="-4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106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Мы начали с простейшей модели: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как в формуле общего вида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Отразить свободный член 32?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можно ли используя линейную регрессию получить квадратичную модель вида: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  <a:blipFill>
                <a:blip r:embed="rId2"/>
                <a:stretch>
                  <a:fillRect l="-1411" t="-4000" r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09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10900"/>
            <a:ext cx="6462486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Как оценить качество решения?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Перед началом обучения выборку разбивают на обучающую и тестовую.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Качество следует оценить на тестовой выборке. 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Меры качества: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квадратичная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Squared Error, MSE)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абсолютная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Absolute Error, MAE)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Коэффициент детерминации (R</a:t>
                </a:r>
                <a:r>
                  <a:rPr lang="ru-RU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ru-RU" sz="2000" dirty="0">
                    <a:solidFill>
                      <a:schemeClr val="tx1"/>
                    </a:solidFill>
                  </a:rPr>
                  <a:t>). Коэффициент детерминации измеряет долю дисперсии, объясненную моделью, в общей дисперсии целевой переменной. Если она близка к единице, то модель хорошо объясняет данные, если же она близка к нулю, то прогнозы сопоставимы по качеству с константным предсказанием.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  <a:blipFill>
                <a:blip r:embed="rId2"/>
                <a:stretch>
                  <a:fillRect l="-879" t="-1829" r="-879" b="-15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344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09842" cy="85923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713FF59-C069-A046-992A-DFE8C770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270286"/>
            <a:ext cx="7820894" cy="531074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1177630" y="1264049"/>
            <a:ext cx="7834168" cy="53107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965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4"/>
            <a:ext cx="6462486" cy="7519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84867"/>
            <a:ext cx="7195459" cy="411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Чему равен </a:t>
            </a:r>
            <a:r>
              <a:rPr lang="ru-RU" sz="2400" i="1" dirty="0" err="1"/>
              <a:t>y</a:t>
            </a:r>
            <a:r>
              <a:rPr lang="ru-RU" sz="2400" dirty="0"/>
              <a:t> для последней строки в примере с многомерной регрессией?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Постройте линейную регрессию для предсказания качества вина по набору данных:</a:t>
            </a:r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archive.ics.uci.edu</a:t>
            </a:r>
            <a:r>
              <a:rPr lang="en-US" sz="2400" dirty="0"/>
              <a:t>/ml/datasets/</a:t>
            </a:r>
            <a:r>
              <a:rPr lang="en-US" sz="2400" dirty="0" err="1"/>
              <a:t>wine+quality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Оцените качество решения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175EC21-D347-6842-A563-9281243956D8}"/>
              </a:ext>
            </a:extLst>
          </p:cNvPr>
          <p:cNvGraphicFramePr>
            <a:graphicFrameLocks noGrp="1"/>
          </p:cNvGraphicFramePr>
          <p:nvPr/>
        </p:nvGraphicFramePr>
        <p:xfrm>
          <a:off x="1423024" y="2492165"/>
          <a:ext cx="5139158" cy="406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088019">
                  <a:extLst>
                    <a:ext uri="{9D8B030D-6E8A-4147-A177-3AD203B41FA5}">
                      <a16:colId xmlns:a16="http://schemas.microsoft.com/office/drawing/2014/main" val="1573404173"/>
                    </a:ext>
                  </a:extLst>
                </a:gridCol>
                <a:gridCol w="1041722">
                  <a:extLst>
                    <a:ext uri="{9D8B030D-6E8A-4147-A177-3AD203B41FA5}">
                      <a16:colId xmlns:a16="http://schemas.microsoft.com/office/drawing/2014/main" val="425201524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2803286559"/>
                    </a:ext>
                  </a:extLst>
                </a:gridCol>
                <a:gridCol w="1053296">
                  <a:extLst>
                    <a:ext uri="{9D8B030D-6E8A-4147-A177-3AD203B41FA5}">
                      <a16:colId xmlns:a16="http://schemas.microsoft.com/office/drawing/2014/main" val="3044921948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40001049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x1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x2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x3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x4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61248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97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89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93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???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23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33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22957"/>
            <a:ext cx="6409842" cy="85923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 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122140"/>
            <a:ext cx="7288501" cy="2857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Правило классификации: объект принадлежит тому же классу что и его </a:t>
            </a:r>
            <a:r>
              <a:rPr lang="en-US" sz="2000" dirty="0"/>
              <a:t>k-</a:t>
            </a:r>
            <a:r>
              <a:rPr lang="ru-RU" sz="2000" dirty="0"/>
              <a:t>ближайший соседей.</a:t>
            </a:r>
          </a:p>
          <a:p>
            <a:pPr marL="0" indent="0">
              <a:buNone/>
            </a:pPr>
            <a:r>
              <a:rPr lang="ru-RU" sz="2000" dirty="0"/>
              <a:t>Близость  определяется в пространстве признаков.</a:t>
            </a:r>
          </a:p>
          <a:p>
            <a:pPr marL="0" indent="0">
              <a:buNone/>
            </a:pPr>
            <a:r>
              <a:rPr lang="ru-RU" sz="2000" dirty="0"/>
              <a:t>Для применения метода необходимо решить задачи:</a:t>
            </a:r>
          </a:p>
          <a:p>
            <a:r>
              <a:rPr lang="ru-RU" sz="2000" dirty="0"/>
              <a:t>нормализация признаков,</a:t>
            </a:r>
          </a:p>
          <a:p>
            <a:r>
              <a:rPr lang="ru-RU" sz="2000" dirty="0"/>
              <a:t>выбор метрики,</a:t>
            </a:r>
          </a:p>
          <a:p>
            <a:r>
              <a:rPr lang="ru-RU" sz="2000" dirty="0"/>
              <a:t>выбор </a:t>
            </a:r>
            <a:r>
              <a:rPr lang="en-US" sz="2000" dirty="0"/>
              <a:t>k.</a:t>
            </a:r>
            <a:endParaRPr lang="ru-RU" sz="20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00654ED-CBCC-684B-8EC9-BD129C24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48" y="3276736"/>
            <a:ext cx="3065998" cy="276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4712849" y="3276737"/>
            <a:ext cx="3065999" cy="28034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29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99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187449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  <a:blipFill>
                <a:blip r:embed="rId2"/>
                <a:stretch>
                  <a:fillRect l="-1311" t="-1554" r="-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195459" cy="54059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Итоги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1187450" y="1552871"/>
            <a:ext cx="6631984" cy="402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Машинное обучение с учителем решает задачи регрессии и классификации</a:t>
            </a:r>
          </a:p>
          <a:p>
            <a:pPr algn="just"/>
            <a:r>
              <a:rPr lang="ru-RU" dirty="0"/>
              <a:t>Нужно сформировать обучающую и проверочную выборки</a:t>
            </a:r>
          </a:p>
          <a:p>
            <a:pPr algn="just"/>
            <a:r>
              <a:rPr lang="ru-RU" dirty="0"/>
              <a:t>Визуализируйте данные, выбирайте признаки</a:t>
            </a:r>
          </a:p>
          <a:p>
            <a:pPr algn="just"/>
            <a:r>
              <a:rPr lang="ru-RU" dirty="0"/>
              <a:t>Оценивайте метрики результата</a:t>
            </a:r>
          </a:p>
          <a:p>
            <a:pPr algn="just"/>
            <a:r>
              <a:rPr lang="ru-RU" dirty="0"/>
              <a:t>Совершенствуйте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344284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BB2FC-A98C-9A47-873E-F8E29BA5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05124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Опасности математического моделирования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6F9279-CC55-2F4E-856E-1887AB833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8229599" cy="46027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Ферми сказал, что в теоретической физике есть лишь два подхода к вычислениям:</a:t>
            </a:r>
          </a:p>
          <a:p>
            <a:pPr marL="285750" indent="-285750"/>
            <a:r>
              <a:rPr lang="ru-RU" dirty="0"/>
              <a:t>понимание физической природы процесса </a:t>
            </a:r>
          </a:p>
          <a:p>
            <a:pPr marL="0" indent="0">
              <a:buNone/>
            </a:pPr>
            <a:r>
              <a:rPr lang="ru-RU" dirty="0"/>
              <a:t>или </a:t>
            </a:r>
          </a:p>
          <a:p>
            <a:pPr marL="285750" indent="-285750"/>
            <a:r>
              <a:rPr lang="ru-RU" dirty="0"/>
              <a:t>наличие точного математического формализма, 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и работа Дайсона не идёт ни по одному из этих путей. </a:t>
            </a:r>
          </a:p>
          <a:p>
            <a:pPr marL="0" indent="0">
              <a:buNone/>
            </a:pPr>
            <a:r>
              <a:rPr lang="ru-RU" dirty="0"/>
              <a:t>Когда обескураженный Дайсон спросил Ферми, почему тому не кажется убедительным совпадение результатов вычислений и эксперимента, Ферми указал на наличие произвольных параметров в модели Дайсона и отметил: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/>
              <a:t>мой друг Джонни фон Нейман говорил, что с четырьмя параметрами он может описать слона, а с пятым — заставить его махать хоботом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2DBF7B-372E-A04E-92F6-7E84CBD19B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7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79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2179198"/>
            <a:ext cx="5396594" cy="233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0B0F0"/>
                </a:solidFill>
              </a:rPr>
              <a:t>Методы машинного обучения без учителя</a:t>
            </a:r>
          </a:p>
          <a:p>
            <a:endParaRPr lang="ru-RU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95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44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Задачи и приложения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20839"/>
            <a:ext cx="7587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кластеризации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обобщения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обнаружения аномалий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поиска правил ассоциации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сокращения размерности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Маркетинговые исследования: разбиение множества всех клиентов на кластеры для выявления типичных предпочтений.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Анализ рыночных корзин: выявление сочетаний товаров, часто встречающихся вместе в покупках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3943456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52992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Метод </a:t>
            </a:r>
            <a:r>
              <a:rPr lang="ru-RU" sz="36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k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-средних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/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</a:rPr>
                  <a:t>Задача: разбить выборку на кластеры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ru-RU" sz="2800" dirty="0">
                    <a:solidFill>
                      <a:schemeClr val="tx1"/>
                    </a:solidFill>
                  </a:rPr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ru-R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:r>
                  <a:rPr lang="ru-RU" sz="2800" dirty="0">
                    <a:solidFill>
                      <a:schemeClr val="tx1"/>
                    </a:solidFill>
                  </a:rPr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blipFill>
                <a:blip r:embed="rId2"/>
                <a:stretch>
                  <a:fillRect l="-1748" t="-1734" r="-1748" b="-25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2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Алгоритм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выбираются случайно.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ru-RU" sz="3600" dirty="0">
                    <a:solidFill>
                      <a:schemeClr val="tx1"/>
                    </a:solidFill>
                  </a:rPr>
                  <a:t>к ним ближе всего. 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перевычисляется.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существенно изменились, то возврат к шагу 2.</a:t>
                </a:r>
                <a:r>
                  <a:rPr lang="en" sz="3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ru-RU" sz="3600" dirty="0">
                  <a:solidFill>
                    <a:schemeClr val="tx1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blipFill>
                <a:blip r:embed="rId2"/>
                <a:stretch>
                  <a:fillRect l="-2525" t="-37288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944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604027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Визуализация алгоритма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27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29CB5-CA30-EF4D-B76F-DF1D2C2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00" y="1222953"/>
            <a:ext cx="1963829" cy="18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A8DA1D-2A8D-2E43-A526-2EB0FAC7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2" y="1270752"/>
            <a:ext cx="1963829" cy="16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C01153-6367-9C4C-92B6-9CE9E964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26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637716-94F8-C64D-9348-6B6399FB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55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2CCCB-23EF-E149-92D9-455E5050F348}"/>
              </a:ext>
            </a:extLst>
          </p:cNvPr>
          <p:cNvSpPr txBox="1"/>
          <p:nvPr/>
        </p:nvSpPr>
        <p:spPr>
          <a:xfrm>
            <a:off x="1473563" y="11101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4ACD4-BB9D-654D-B885-D653C6AEAC9F}"/>
              </a:ext>
            </a:extLst>
          </p:cNvPr>
          <p:cNvSpPr txBox="1"/>
          <p:nvPr/>
        </p:nvSpPr>
        <p:spPr>
          <a:xfrm>
            <a:off x="4687462" y="10055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5F8-7E7B-5143-8271-6282FEB4D7A8}"/>
              </a:ext>
            </a:extLst>
          </p:cNvPr>
          <p:cNvSpPr txBox="1"/>
          <p:nvPr/>
        </p:nvSpPr>
        <p:spPr>
          <a:xfrm>
            <a:off x="1473563" y="3567202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ABA2-8A3F-9C42-9F80-86AA4298C10F}"/>
              </a:ext>
            </a:extLst>
          </p:cNvPr>
          <p:cNvSpPr txBox="1"/>
          <p:nvPr/>
        </p:nvSpPr>
        <p:spPr>
          <a:xfrm>
            <a:off x="4708458" y="3475693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38924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94407" y="1456528"/>
            <a:ext cx="5514866" cy="334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Опасное вождение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Есть данные по трекам, скорости и ускорению</a:t>
            </a:r>
          </a:p>
          <a:p>
            <a:r>
              <a:rPr lang="ru-RU" sz="2000" dirty="0">
                <a:solidFill>
                  <a:schemeClr val="tx1"/>
                </a:solidFill>
              </a:rPr>
              <a:t>Нет (и не будет) данных о тому что такое опасное вождение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А что делать?</a:t>
            </a:r>
          </a:p>
          <a:p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9C43B4-07FE-984D-8630-B6FC48B8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38" y="1897203"/>
            <a:ext cx="2696724" cy="17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80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Кластеризация вождения</a:t>
            </a:r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3BBFE513-A667-084F-8BC2-69DA4E8E79BE}"/>
              </a:ext>
            </a:extLst>
          </p:cNvPr>
          <p:cNvGraphicFramePr>
            <a:graphicFrameLocks/>
          </p:cNvGraphicFramePr>
          <p:nvPr/>
        </p:nvGraphicFramePr>
        <p:xfrm>
          <a:off x="1116013" y="1553738"/>
          <a:ext cx="7718356" cy="452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9219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41325"/>
            <a:ext cx="7886700" cy="994172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rgbClr val="00B0F0"/>
                </a:solidFill>
              </a:rPr>
              <a:t>Оценка качества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647955"/>
            <a:ext cx="7708498" cy="4102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Внешние (англ. </a:t>
            </a:r>
            <a:r>
              <a:rPr lang="en-US" sz="2400" dirty="0"/>
              <a:t>External) </a:t>
            </a:r>
            <a:r>
              <a:rPr lang="ru-RU" sz="2400" dirty="0"/>
              <a:t>меры основаны на сравнении результата кластеризации с априори известным разделением на классы.</a:t>
            </a:r>
          </a:p>
          <a:p>
            <a:pPr marL="0" indent="0">
              <a:buNone/>
            </a:pPr>
            <a:r>
              <a:rPr lang="ru-RU" sz="2400" dirty="0"/>
              <a:t>Внутренние (англ. </a:t>
            </a:r>
            <a:r>
              <a:rPr lang="en-US" sz="2400" dirty="0"/>
              <a:t>Internal) </a:t>
            </a:r>
            <a:r>
              <a:rPr lang="ru-RU" sz="2400" dirty="0"/>
              <a:t>меры отображают качество кластеризации только по информации в данных.</a:t>
            </a:r>
          </a:p>
          <a:p>
            <a:pPr marL="0" indent="0">
              <a:buNone/>
            </a:pPr>
            <a:r>
              <a:rPr lang="ru-RU" sz="2400" dirty="0"/>
              <a:t>Из внутренних мер часто применяют:</a:t>
            </a:r>
          </a:p>
          <a:p>
            <a:pPr marL="0" indent="0">
              <a:buNone/>
            </a:pPr>
            <a:r>
              <a:rPr lang="ru-RU" sz="2400" dirty="0"/>
              <a:t>Силуэт (англ. </a:t>
            </a:r>
            <a:r>
              <a:rPr lang="en-US" sz="2400" dirty="0"/>
              <a:t>Silhouette)</a:t>
            </a:r>
            <a:r>
              <a:rPr lang="ru-RU" sz="2400" dirty="0"/>
              <a:t> – он показывает, насколько объект похож на свой кластер по сравнению с другими кластерами.</a:t>
            </a:r>
          </a:p>
        </p:txBody>
      </p:sp>
    </p:spTree>
    <p:extLst>
      <p:ext uri="{BB962C8B-B14F-4D97-AF65-F5344CB8AC3E}">
        <p14:creationId xmlns:p14="http://schemas.microsoft.com/office/powerpoint/2010/main" val="2763135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9806-1249-B64D-B42B-84781DF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клеточных автоматов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BCBFB-057A-6240-B160-9A3BD768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9217" name="Picture 1" descr="page7image4173358576">
            <a:extLst>
              <a:ext uri="{FF2B5EF4-FFF2-40B4-BE49-F238E27FC236}">
                <a16:creationId xmlns:a16="http://schemas.microsoft.com/office/drawing/2014/main" id="{37BE8ADB-4049-474D-B458-4A1D31DE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878" y="1616079"/>
            <a:ext cx="7160322" cy="41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61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705A0-BC8A-2247-BB4F-80BE7D88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Слон фон Неймана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01CAB1-8EF9-934F-9221-DCD2D741E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5296754"/>
            <a:ext cx="8229599" cy="830997"/>
          </a:xfrm>
        </p:spPr>
        <p:txBody>
          <a:bodyPr>
            <a:normAutofit fontScale="77500" lnSpcReduction="20000"/>
          </a:bodyPr>
          <a:lstStyle/>
          <a:p>
            <a:r>
              <a:rPr lang="en" dirty="0"/>
              <a:t>Jürgen Mayer, Khaled </a:t>
            </a:r>
            <a:r>
              <a:rPr lang="en" dirty="0" err="1"/>
              <a:t>Khairy</a:t>
            </a:r>
            <a:r>
              <a:rPr lang="en" dirty="0"/>
              <a:t> and Jonathon Howard. </a:t>
            </a:r>
            <a:r>
              <a:rPr lang="en" dirty="0">
                <a:hlinkClick r:id="rId2"/>
              </a:rPr>
              <a:t>Drawing an elephant with four complex parameters</a:t>
            </a:r>
            <a:r>
              <a:rPr lang="en" dirty="0"/>
              <a:t>. // Am. J. Phys. 78, 648 (2010).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C4AA61-14DB-954C-8EF9-88B1168A4F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8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1F6D16-19BB-DE43-9B90-E536A5F3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7756" y="1510987"/>
            <a:ext cx="3602845" cy="34026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47D144-214A-1748-9D13-C80EBC524A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422" y="694765"/>
            <a:ext cx="416145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50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B70E9A-EA63-AE40-B2AC-6F390FC4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Модель Вольфрама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C10F16-8308-744B-ACF6-F31EEF617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189" y="1143000"/>
            <a:ext cx="7165011" cy="102357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85D394-CD13-5141-904B-E72B4CF2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9DC8FA-D58B-B24B-A279-5BACD0DC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26" y="2048978"/>
            <a:ext cx="4413936" cy="46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80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age18image4174494384">
            <a:extLst>
              <a:ext uri="{FF2B5EF4-FFF2-40B4-BE49-F238E27FC236}">
                <a16:creationId xmlns:a16="http://schemas.microsoft.com/office/drawing/2014/main" id="{11CB332E-96D5-5541-95DB-F5A74A8C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5810" y="3521075"/>
            <a:ext cx="3525664" cy="27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1CA36-1451-B749-9DA0-5009BC59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Дискретно-событийные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70454F-F1B4-7B43-A6D0-8C083C95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88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Планируемые события заносятся в список будущих событий (СБС). Его структура: </a:t>
            </a:r>
          </a:p>
          <a:p>
            <a:r>
              <a:rPr lang="ru-RU" sz="2400" dirty="0"/>
              <a:t>время свершения события</a:t>
            </a:r>
          </a:p>
          <a:p>
            <a:r>
              <a:rPr lang="ru-RU" sz="2400" dirty="0"/>
              <a:t>код события</a:t>
            </a:r>
          </a:p>
          <a:p>
            <a:r>
              <a:rPr lang="ru-RU" sz="2400" dirty="0"/>
              <a:t>место события </a:t>
            </a:r>
          </a:p>
          <a:p>
            <a:r>
              <a:rPr lang="ru-RU" sz="2400" dirty="0"/>
              <a:t>массив идентификаторов ЛА,</a:t>
            </a:r>
          </a:p>
          <a:p>
            <a:pPr marL="0" indent="0">
              <a:buNone/>
            </a:pPr>
            <a:r>
              <a:rPr lang="ru-RU" sz="2400" dirty="0"/>
              <a:t> к которым относится событие.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ПО:</a:t>
            </a:r>
          </a:p>
          <a:p>
            <a:pPr marL="0" indent="0">
              <a:buNone/>
            </a:pPr>
            <a:r>
              <a:rPr lang="ru-RU" dirty="0" err="1"/>
              <a:t>AnyLogic</a:t>
            </a:r>
            <a:r>
              <a:rPr lang="ru-RU" dirty="0"/>
              <a:t>, GPSS, </a:t>
            </a:r>
            <a:r>
              <a:rPr lang="ru-RU" dirty="0" err="1"/>
              <a:t>SimPy</a:t>
            </a:r>
            <a:r>
              <a:rPr lang="ru-RU" sz="2400" dirty="0"/>
              <a:t>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3D2628-B970-1F44-BBB8-08D4A7A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582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Имитационное моделирование</a:t>
            </a:r>
          </a:p>
        </p:txBody>
      </p:sp>
      <p:pic>
        <p:nvPicPr>
          <p:cNvPr id="4" name="Picture 4" descr="C:\Documents and Settings\Nastya\Рабочий стол\Выставка\PICTURES\running_pa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" y="1295400"/>
            <a:ext cx="73914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818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</a:t>
            </a:r>
            <a:r>
              <a:rPr lang="ru-RU"/>
              <a:t>космических наблюдений</a:t>
            </a:r>
            <a:endParaRPr lang="ru-RU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81113" y="1285875"/>
          <a:ext cx="6867525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9" name="Visio" r:id="rId3" imgW="10288440" imgH="7020720" progId="Visio.Drawing.6">
                  <p:link updateAutomatic="1"/>
                </p:oleObj>
              </mc:Choice>
              <mc:Fallback>
                <p:oleObj name="Visio" r:id="rId3" imgW="10288440" imgH="7020720" progId="Visio.Drawing.6">
                  <p:link updateAutomatic="1"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1285875"/>
                        <a:ext cx="6867525" cy="515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3985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41879-CBA1-A546-BAD1-347DA812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980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декомпозиции, эвристика, </a:t>
            </a:r>
            <a:r>
              <a:rPr lang="ru-RU" dirty="0" err="1"/>
              <a:t>мультиагентный</a:t>
            </a:r>
            <a:r>
              <a:rPr lang="ru-RU" dirty="0"/>
              <a:t> подход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323416-7587-AF4B-B707-6485C5695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1918332"/>
            <a:ext cx="3185067" cy="3860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9AEC6-E82D-8546-B0B0-72B48AF36A3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173" y="2125266"/>
            <a:ext cx="4389178" cy="1562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FE6FDE-8CDB-194F-9478-E5BECA14E158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82" y="3801904"/>
            <a:ext cx="1275145" cy="2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15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5343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534712" y="6123543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Пакет </a:t>
            </a:r>
            <a:r>
              <a:rPr lang="en-US" dirty="0" err="1"/>
              <a:t>pyDCOP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790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65901"/>
            <a:ext cx="8229600" cy="6174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827"/>
            <a:ext cx="4114800" cy="3086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206875"/>
            <a:ext cx="4813300" cy="228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946" y="1529827"/>
            <a:ext cx="3813717" cy="16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27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C79013-7F4F-CD4C-BD1A-96CBE4FE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NEURO-FUZZY </a:t>
            </a:r>
            <a:r>
              <a:rPr lang="ru-RU" dirty="0"/>
              <a:t>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1C3507-C6FE-9A44-B256-DE52317E0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1500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Нейронная сеть обучается на базе нечетких предпочтений ЛПР: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1F0BEC8-5D6E-494E-A441-04287C6BE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3282951"/>
            <a:ext cx="24475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BB531ECD-25B3-FC4A-9D0B-85271641F9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7325" y="2925763"/>
          <a:ext cx="5915025" cy="333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name="Рисунок" r:id="rId3" imgW="2686050" imgH="1638300" progId="Word.Picture.8">
                  <p:embed/>
                </p:oleObj>
              </mc:Choice>
              <mc:Fallback>
                <p:oleObj name="Рисунок" r:id="rId3" imgW="2686050" imgH="1638300" progId="Word.Picture.8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BB531ECD-25B3-FC4A-9D0B-85271641F9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2925763"/>
                        <a:ext cx="5915025" cy="33314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2753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29C09-6EDF-F740-9357-620A04BF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3" y="0"/>
            <a:ext cx="7949004" cy="1204332"/>
          </a:xfrm>
        </p:spPr>
        <p:txBody>
          <a:bodyPr>
            <a:normAutofit/>
          </a:bodyPr>
          <a:lstStyle/>
          <a:p>
            <a:r>
              <a:rPr lang="ru-RU" dirty="0"/>
              <a:t>Многокритериальная оценка ЛА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C8385-7CE2-5E48-92FB-6A2612E5A9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36391" y="1572237"/>
            <a:ext cx="79490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1025" name="Рисунок 598" descr="page13image439920">
            <a:extLst>
              <a:ext uri="{FF2B5EF4-FFF2-40B4-BE49-F238E27FC236}">
                <a16:creationId xmlns:a16="http://schemas.microsoft.com/office/drawing/2014/main" id="{63C5B8D0-0C13-2441-9E26-7401B02D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48" y="1572237"/>
            <a:ext cx="4403703" cy="41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9171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A1E3E-0BB9-194A-B145-C5B38386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Использование областей предпочтений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7B533A-D661-5D41-9FE6-95D1B468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82" y="2003912"/>
            <a:ext cx="12606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2049" name="Рисунок 968" descr="page31image198064">
            <a:extLst>
              <a:ext uri="{FF2B5EF4-FFF2-40B4-BE49-F238E27FC236}">
                <a16:creationId xmlns:a16="http://schemas.microsoft.com/office/drawing/2014/main" id="{DD672D69-48A8-5049-8416-5C59F4AA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3782" y="2125266"/>
            <a:ext cx="6316436" cy="345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1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DAB2B-C5DD-9548-8606-56967DE1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E4E89D-42CA-9B47-8D99-5EA9D382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16210"/>
          </a:xfrm>
        </p:spPr>
        <p:txBody>
          <a:bodyPr/>
          <a:lstStyle/>
          <a:p>
            <a:pPr marL="285750" indent="-285750"/>
            <a:r>
              <a:rPr lang="ru-RU" dirty="0"/>
              <a:t>Линейные или нелинейные модели</a:t>
            </a:r>
          </a:p>
          <a:p>
            <a:pPr marL="285750" indent="-285750"/>
            <a:r>
              <a:rPr lang="ru-RU" dirty="0"/>
              <a:t>Дискретные или непрерывные</a:t>
            </a:r>
          </a:p>
          <a:p>
            <a:pPr marL="285750" indent="-285750"/>
            <a:r>
              <a:rPr lang="ru-RU" dirty="0"/>
              <a:t>Детерминированные или стохастические или нечеткие или игровые</a:t>
            </a:r>
          </a:p>
          <a:p>
            <a:pPr marL="285750" indent="-285750"/>
            <a:r>
              <a:rPr lang="ru-RU" dirty="0"/>
              <a:t>Статические или динамические</a:t>
            </a:r>
          </a:p>
          <a:p>
            <a:pPr marL="285750" indent="-285750"/>
            <a:r>
              <a:rPr lang="ru-RU" dirty="0"/>
              <a:t>Структурные или функциональные модели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172F34-A681-AB44-94C3-F92211F1DD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9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820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3C602-2A4B-CC41-8028-A64597F2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870660"/>
            <a:ext cx="8378190" cy="624895"/>
          </a:xfrm>
        </p:spPr>
        <p:txBody>
          <a:bodyPr>
            <a:noAutofit/>
          </a:bodyPr>
          <a:lstStyle/>
          <a:p>
            <a:r>
              <a:rPr lang="ru-RU" sz="2400" dirty="0"/>
              <a:t>Факторная модель для исследования сложных процессов 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EC4BFD6-E442-DD48-924C-EC3CD6DB12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2955" y="3557383"/>
            <a:ext cx="2491408" cy="1628775"/>
          </a:xfrm>
          <a:prstGeom prst="rect">
            <a:avLst/>
          </a:prstGeom>
        </p:spPr>
      </p:pic>
      <p:sp>
        <p:nvSpPr>
          <p:cNvPr id="26" name="Объект 25">
            <a:extLst>
              <a:ext uri="{FF2B5EF4-FFF2-40B4-BE49-F238E27FC236}">
                <a16:creationId xmlns:a16="http://schemas.microsoft.com/office/drawing/2014/main" id="{6D5B982E-D0B9-614F-B9FB-86543F82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70" y="1435891"/>
            <a:ext cx="7886700" cy="2211155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ru-RU" dirty="0"/>
              <a:t>Анализ сложных систем включая технические, экономические и социальные, требует одновременного учета большого количества разнородных показателей. </a:t>
            </a:r>
          </a:p>
          <a:p>
            <a:pPr lvl="0"/>
            <a:r>
              <a:rPr lang="ru-RU" dirty="0"/>
              <a:t>Во многих случаях приходится сталкиваться с высокой размерностью решаемой задачи, когда число факторов велико. Объем вычислений резко возрастает. Для разрешения данной ситуации разработана процедура моделирования факторов на основе концепции фреймов.</a:t>
            </a:r>
          </a:p>
          <a:p>
            <a:pPr lvl="0"/>
            <a:r>
              <a:rPr lang="ru-RU" dirty="0"/>
              <a:t>Технология: </a:t>
            </a:r>
          </a:p>
          <a:p>
            <a:pPr lvl="1"/>
            <a:r>
              <a:rPr lang="ru-RU" dirty="0"/>
              <a:t>Библиотека матричных вычислений </a:t>
            </a:r>
            <a:r>
              <a:rPr lang="en-US" dirty="0"/>
              <a:t>LAPACK</a:t>
            </a:r>
            <a:r>
              <a:rPr lang="ru-RU" dirty="0"/>
              <a:t>. </a:t>
            </a:r>
          </a:p>
          <a:p>
            <a:pPr lvl="1"/>
            <a:r>
              <a:rPr lang="ru-RU" dirty="0"/>
              <a:t>Интерфейс вызова на языке </a:t>
            </a:r>
            <a:r>
              <a:rPr lang="en-US" dirty="0"/>
              <a:t>Ruby</a:t>
            </a:r>
            <a:endParaRPr lang="ru-RU" dirty="0"/>
          </a:p>
          <a:p>
            <a:pPr lvl="0"/>
            <a:r>
              <a:rPr lang="ru-RU" dirty="0"/>
              <a:t>Результаты: </a:t>
            </a:r>
          </a:p>
          <a:p>
            <a:pPr lvl="1"/>
            <a:r>
              <a:rPr lang="ru-RU" dirty="0"/>
              <a:t>Исследована модель инновационной деятельности предприятий. 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FDD4233-E7C3-5D4B-A74C-0EFFA4436A5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170" y="3429000"/>
            <a:ext cx="3032467" cy="2492619"/>
          </a:xfrm>
          <a:prstGeom prst="rect">
            <a:avLst/>
          </a:prstGeom>
        </p:spPr>
      </p:pic>
      <p:sp>
        <p:nvSpPr>
          <p:cNvPr id="30" name="Rectangle 36">
            <a:extLst>
              <a:ext uri="{FF2B5EF4-FFF2-40B4-BE49-F238E27FC236}">
                <a16:creationId xmlns:a16="http://schemas.microsoft.com/office/drawing/2014/main" id="{91CB0E43-D91F-284F-8ACA-8C3503BC1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486" y="2520286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graphicFrame>
        <p:nvGraphicFramePr>
          <p:cNvPr id="31" name="Объект 30">
            <a:extLst>
              <a:ext uri="{FF2B5EF4-FFF2-40B4-BE49-F238E27FC236}">
                <a16:creationId xmlns:a16="http://schemas.microsoft.com/office/drawing/2014/main" id="{72948E8E-2AC6-8040-AEFE-6D472190D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156541"/>
          <a:ext cx="24765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" r:id="rId5" imgW="3276600" imgH="2159000" progId="Equation.DSMT4">
                  <p:embed/>
                </p:oleObj>
              </mc:Choice>
              <mc:Fallback>
                <p:oleObj r:id="rId5" imgW="3276600" imgH="2159000" progId="Equation.DSMT4">
                  <p:embed/>
                  <p:pic>
                    <p:nvPicPr>
                      <p:cNvPr id="31" name="Объект 30">
                        <a:extLst>
                          <a:ext uri="{FF2B5EF4-FFF2-40B4-BE49-F238E27FC236}">
                            <a16:creationId xmlns:a16="http://schemas.microsoft.com/office/drawing/2014/main" id="{72948E8E-2AC6-8040-AEFE-6D472190D2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156541"/>
                        <a:ext cx="2476500" cy="162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8">
            <a:extLst>
              <a:ext uri="{FF2B5EF4-FFF2-40B4-BE49-F238E27FC236}">
                <a16:creationId xmlns:a16="http://schemas.microsoft.com/office/drawing/2014/main" id="{187F12EE-62B1-F646-A9F0-1778BD191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63" y="466341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graphicFrame>
        <p:nvGraphicFramePr>
          <p:cNvPr id="33" name="Объект 32">
            <a:extLst>
              <a:ext uri="{FF2B5EF4-FFF2-40B4-BE49-F238E27FC236}">
                <a16:creationId xmlns:a16="http://schemas.microsoft.com/office/drawing/2014/main" id="{1D239FA3-4ACB-DB47-981B-AB9B45F10F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09901" y="4969155"/>
          <a:ext cx="26479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" r:id="rId7" imgW="3530600" imgH="558800" progId="Equation.DSMT4">
                  <p:embed/>
                </p:oleObj>
              </mc:Choice>
              <mc:Fallback>
                <p:oleObj r:id="rId7" imgW="3530600" imgH="558800" progId="Equation.DSMT4">
                  <p:embed/>
                  <p:pic>
                    <p:nvPicPr>
                      <p:cNvPr id="33" name="Объект 32">
                        <a:extLst>
                          <a:ext uri="{FF2B5EF4-FFF2-40B4-BE49-F238E27FC236}">
                            <a16:creationId xmlns:a16="http://schemas.microsoft.com/office/drawing/2014/main" id="{1D239FA3-4ACB-DB47-981B-AB9B45F10F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9901" y="4969155"/>
                        <a:ext cx="264795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775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A8E315-2215-D946-A11A-B75F048F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ГОСТ 19.101-77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399729-A153-DB43-8E1B-8C82F7711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i="1" dirty="0"/>
              <a:t>По видам</a:t>
            </a:r>
            <a:r>
              <a:rPr lang="ru-RU" sz="2400" dirty="0"/>
              <a:t> программы делят на:</a:t>
            </a:r>
          </a:p>
          <a:p>
            <a:r>
              <a:rPr lang="ru-RU" sz="2400" dirty="0"/>
              <a:t>компонент — программа, рассматриваемая как единое целое, выполняющая законченную функцию и применяемая самостоятельно или в составе комплекса;</a:t>
            </a:r>
          </a:p>
          <a:p>
            <a:r>
              <a:rPr lang="ru-RU" sz="2400" dirty="0"/>
              <a:t>комплекс — программа, состоящая из двух или более компонентов и (или) комплексов, выполняющих взаимосвязанные функции, и применяемая самостоятельно или в составе другого комплекса.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1DA5B4-3C09-914A-9FD6-100B302D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862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1107</TotalTime>
  <Words>3414</Words>
  <Application>Microsoft Macintosh PowerPoint</Application>
  <PresentationFormat>Экран (4:3)</PresentationFormat>
  <Paragraphs>572</Paragraphs>
  <Slides>91</Slides>
  <Notes>5</Notes>
  <HiddenSlides>0</HiddenSlides>
  <MMClips>0</MMClips>
  <ScaleCrop>false</ScaleCrop>
  <HeadingPairs>
    <vt:vector size="10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Связи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91</vt:i4>
      </vt:variant>
    </vt:vector>
  </HeadingPairs>
  <TitlesOfParts>
    <vt:vector size="103" baseType="lpstr">
      <vt:lpstr>Arial</vt:lpstr>
      <vt:lpstr>Arial Narrow</vt:lpstr>
      <vt:lpstr>Calibri</vt:lpstr>
      <vt:lpstr>Calibri Light</vt:lpstr>
      <vt:lpstr>Cambria Math</vt:lpstr>
      <vt:lpstr>Consolas</vt:lpstr>
      <vt:lpstr>Times New Roman</vt:lpstr>
      <vt:lpstr>Тема Office</vt:lpstr>
      <vt:lpstr>1_Тема Office</vt:lpstr>
      <vt:lpstr>file:///localhost/E:/Schrank/Диплом/Плакаты/Структура%20АСКМ.vsd</vt:lpstr>
      <vt:lpstr>Рисунок</vt:lpstr>
      <vt:lpstr>Equation.DSMT4</vt:lpstr>
      <vt:lpstr>Математическое моделирование, численные методы и комплексы программ</vt:lpstr>
      <vt:lpstr>Литература</vt:lpstr>
      <vt:lpstr>Содержание</vt:lpstr>
      <vt:lpstr>Математическое моделирование. Определение</vt:lpstr>
      <vt:lpstr>Дискуссия</vt:lpstr>
      <vt:lpstr>Некоторые причины для моделирования</vt:lpstr>
      <vt:lpstr>Опасности математического моделирования</vt:lpstr>
      <vt:lpstr>Слон фон Неймана</vt:lpstr>
      <vt:lpstr>Классификация моделей</vt:lpstr>
      <vt:lpstr>Классификация задач</vt:lpstr>
      <vt:lpstr>Этапы построения модели для решения практических задач</vt:lpstr>
      <vt:lpstr>Модель</vt:lpstr>
      <vt:lpstr>Дискуссия</vt:lpstr>
      <vt:lpstr>Анализ систем</vt:lpstr>
      <vt:lpstr>Использование моделей</vt:lpstr>
      <vt:lpstr>Модели исследования операций </vt:lpstr>
      <vt:lpstr>Презентация PowerPoint</vt:lpstr>
      <vt:lpstr>Редактор критериев</vt:lpstr>
      <vt:lpstr>Ресурсные ограничения</vt:lpstr>
      <vt:lpstr>Формализация задачи планирования КЭ</vt:lpstr>
      <vt:lpstr>Диаграмма Ганта</vt:lpstr>
      <vt:lpstr>Оптимальное размещение грузов на борту воздушных судов </vt:lpstr>
      <vt:lpstr>Примеры</vt:lpstr>
      <vt:lpstr>Общая постановка</vt:lpstr>
      <vt:lpstr>Классификация</vt:lpstr>
      <vt:lpstr>Производственная задача</vt:lpstr>
      <vt:lpstr>Формализованная постановка</vt:lpstr>
      <vt:lpstr>Задача о поднятии плит</vt:lpstr>
      <vt:lpstr>Трудноразрешимые задачи,  NP-полнота</vt:lpstr>
      <vt:lpstr>Влияние быстродействия ЭВМ</vt:lpstr>
      <vt:lpstr>Экспоненциальная сложность на практике</vt:lpstr>
      <vt:lpstr>Где решать задачи</vt:lpstr>
      <vt:lpstr>Современные средства решения задач оптимизации</vt:lpstr>
      <vt:lpstr>SCIP</vt:lpstr>
      <vt:lpstr>Решение оптимизационных задач в ws-dss</vt:lpstr>
      <vt:lpstr>Постановка задачи оптимизации белковых компонент пищевых продуктов</vt:lpstr>
      <vt:lpstr>Сведение к каноническому виду</vt:lpstr>
      <vt:lpstr>Оптимизация планирования экипажей</vt:lpstr>
      <vt:lpstr>Презентация PowerPoint</vt:lpstr>
      <vt:lpstr>Некоторые популярные на сегодня задачи ИИ</vt:lpstr>
      <vt:lpstr>Машинное обучение. Определение</vt:lpstr>
      <vt:lpstr>Вопрос для обсуждения</vt:lpstr>
      <vt:lpstr>Искусственный интеллект</vt:lpstr>
      <vt:lpstr>Машинное обучение</vt:lpstr>
      <vt:lpstr>Давайте подумаем про цели</vt:lpstr>
      <vt:lpstr>Цели</vt:lpstr>
      <vt:lpstr>Подходы ИИ</vt:lpstr>
      <vt:lpstr>Пример из бизнеса FMCG</vt:lpstr>
      <vt:lpstr>Машинное обучение</vt:lpstr>
      <vt:lpstr>Задачи машинного обучения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 для контроля</vt:lpstr>
      <vt:lpstr>Как оценить качество решения?</vt:lpstr>
      <vt:lpstr>Переобучение</vt:lpstr>
      <vt:lpstr>Вопросы для контроля</vt:lpstr>
      <vt:lpstr>Метод ближайших соседей</vt:lpstr>
      <vt:lpstr>Оценка качества  классификации</vt:lpstr>
      <vt:lpstr>Вопрос для самоконтроля</vt:lpstr>
      <vt:lpstr>Метрики качества классификации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качества кластеризации</vt:lpstr>
      <vt:lpstr>Модели клеточных автоматов</vt:lpstr>
      <vt:lpstr>Модель Вольфрама </vt:lpstr>
      <vt:lpstr>Дискретно-событийные модели</vt:lpstr>
      <vt:lpstr>Имитационное моделирование</vt:lpstr>
      <vt:lpstr>Планирование космических наблюдений</vt:lpstr>
      <vt:lpstr>Алгоритм декомпозиции, эвристика, мультиагентный подход</vt:lpstr>
      <vt:lpstr>Мультиагентное моделирование в задачах DCOP</vt:lpstr>
      <vt:lpstr>Мультидисциплинарная оптимизация</vt:lpstr>
      <vt:lpstr>NEURO-FUZZY модель</vt:lpstr>
      <vt:lpstr>Многокритериальная оценка ЛА</vt:lpstr>
      <vt:lpstr>Использование областей предпочтений</vt:lpstr>
      <vt:lpstr>Факторная модель для исследования сложных процессов </vt:lpstr>
      <vt:lpstr>ГОСТ 19.101-77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187</cp:revision>
  <cp:lastPrinted>2024-02-26T15:44:33Z</cp:lastPrinted>
  <dcterms:created xsi:type="dcterms:W3CDTF">2016-10-02T08:06:42Z</dcterms:created>
  <dcterms:modified xsi:type="dcterms:W3CDTF">2024-02-26T15:45:31Z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